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7"/>
  </p:notesMasterIdLst>
  <p:sldIdLst>
    <p:sldId id="256" r:id="rId2"/>
    <p:sldId id="257" r:id="rId3"/>
    <p:sldId id="258" r:id="rId4"/>
    <p:sldId id="259" r:id="rId5"/>
    <p:sldId id="284" r:id="rId6"/>
    <p:sldId id="272" r:id="rId7"/>
    <p:sldId id="289" r:id="rId8"/>
    <p:sldId id="292" r:id="rId9"/>
    <p:sldId id="261" r:id="rId10"/>
    <p:sldId id="263" r:id="rId11"/>
    <p:sldId id="276" r:id="rId12"/>
    <p:sldId id="293" r:id="rId13"/>
    <p:sldId id="294" r:id="rId14"/>
    <p:sldId id="275" r:id="rId15"/>
    <p:sldId id="262" r:id="rId16"/>
    <p:sldId id="264" r:id="rId17"/>
    <p:sldId id="295" r:id="rId18"/>
    <p:sldId id="260" r:id="rId19"/>
    <p:sldId id="279" r:id="rId20"/>
    <p:sldId id="280" r:id="rId21"/>
    <p:sldId id="281" r:id="rId22"/>
    <p:sldId id="286" r:id="rId23"/>
    <p:sldId id="283" r:id="rId24"/>
    <p:sldId id="296" r:id="rId25"/>
    <p:sldId id="297" r:id="rId26"/>
    <p:sldId id="277" r:id="rId27"/>
    <p:sldId id="265" r:id="rId28"/>
    <p:sldId id="266" r:id="rId29"/>
    <p:sldId id="291" r:id="rId30"/>
    <p:sldId id="290" r:id="rId31"/>
    <p:sldId id="270" r:id="rId32"/>
    <p:sldId id="287" r:id="rId33"/>
    <p:sldId id="278" r:id="rId34"/>
    <p:sldId id="271" r:id="rId35"/>
    <p:sldId id="288"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56" autoAdjust="0"/>
    <p:restoredTop sz="81737" autoAdjust="0"/>
  </p:normalViewPr>
  <p:slideViewPr>
    <p:cSldViewPr>
      <p:cViewPr>
        <p:scale>
          <a:sx n="81" d="100"/>
          <a:sy n="81" d="100"/>
        </p:scale>
        <p:origin x="-1230" y="252"/>
      </p:cViewPr>
      <p:guideLst>
        <p:guide orient="horz" pos="2160"/>
        <p:guide pos="2880"/>
      </p:guideLst>
    </p:cSldViewPr>
  </p:slideViewPr>
  <p:outlineViewPr>
    <p:cViewPr>
      <p:scale>
        <a:sx n="33" d="100"/>
        <a:sy n="33" d="100"/>
      </p:scale>
      <p:origin x="0" y="26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4BA7FE2-1390-4172-BF4D-47931994DE9C}" type="datetimeFigureOut">
              <a:rPr lang="en-US" smtClean="0"/>
              <a:t>11/7/2019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E2F3666-FE41-4021-A13B-CC67998C1B06}" type="slidenum">
              <a:rPr lang="en-US" smtClean="0"/>
              <a:t>‹#›</a:t>
            </a:fld>
            <a:endParaRPr lang="en-US"/>
          </a:p>
        </p:txBody>
      </p:sp>
    </p:spTree>
    <p:extLst>
      <p:ext uri="{BB962C8B-B14F-4D97-AF65-F5344CB8AC3E}">
        <p14:creationId xmlns:p14="http://schemas.microsoft.com/office/powerpoint/2010/main" val="2429402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3</a:t>
            </a:fld>
            <a:endParaRPr lang="en-US"/>
          </a:p>
        </p:txBody>
      </p:sp>
    </p:spTree>
    <p:extLst>
      <p:ext uri="{BB962C8B-B14F-4D97-AF65-F5344CB8AC3E}">
        <p14:creationId xmlns:p14="http://schemas.microsoft.com/office/powerpoint/2010/main" val="19704311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Forensics, also known as forensic science, is the application of science to questions that are of interest to the legal profession. Forensics is not limited to analyzing evidence from a murder scene; it can also be applied to technology. As computers are the foundation for communicating and recording information, a new area known as computer forensics, which uses technology to search for computer evidence of a crime, can attempt to retrieve information—even if it has been altered or erased—that can be used in the pursuit of the attacker or criminal.</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4</a:t>
            </a:fld>
            <a:endParaRPr lang="en-US"/>
          </a:p>
        </p:txBody>
      </p:sp>
    </p:spTree>
    <p:extLst>
      <p:ext uri="{BB962C8B-B14F-4D97-AF65-F5344CB8AC3E}">
        <p14:creationId xmlns:p14="http://schemas.microsoft.com/office/powerpoint/2010/main" val="2580378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sz="1200" b="0" i="0" kern="1200" dirty="0" smtClean="0">
                <a:solidFill>
                  <a:schemeClr val="tx1"/>
                </a:solidFill>
                <a:effectLst/>
                <a:latin typeface="+mn-lt"/>
                <a:ea typeface="+mn-ea"/>
                <a:cs typeface="+mn-cs"/>
              </a:rPr>
              <a:t>The FBI’s Computer Analysis and Response Team (C.A.R.T.) handles cases where the victim and perpetrator are in different states, which is very common with cyber crime. </a:t>
            </a:r>
          </a:p>
          <a:p>
            <a:pPr marL="171450" indent="-171450">
              <a:buFont typeface="Arial" pitchFamily="34" charset="0"/>
              <a:buChar char="•"/>
            </a:pPr>
            <a:r>
              <a:rPr lang="en-US" sz="1200" b="0" i="0" kern="1200" dirty="0" smtClean="0">
                <a:solidFill>
                  <a:schemeClr val="tx1"/>
                </a:solidFill>
                <a:effectLst/>
                <a:latin typeface="+mn-lt"/>
                <a:ea typeface="+mn-ea"/>
                <a:cs typeface="+mn-cs"/>
              </a:rPr>
              <a:t> In 2006 alone, CART completed more than 10,000 examinations of computer media, equating to more than one Petabyte of digital evidence. One Petabyte of information is equivalent to 250 billion pages of text; enough to fill 20 million four-drawer filing cabinets.</a:t>
            </a:r>
          </a:p>
          <a:p>
            <a:pPr marL="171450" indent="-171450">
              <a:buFont typeface="Arial" pitchFamily="34" charset="0"/>
              <a:buChar char="•"/>
            </a:pPr>
            <a:r>
              <a:rPr lang="en-US" sz="1200" b="0" i="0" kern="1200" dirty="0" smtClean="0">
                <a:solidFill>
                  <a:schemeClr val="tx1"/>
                </a:solidFill>
                <a:effectLst/>
                <a:latin typeface="+mn-lt"/>
                <a:ea typeface="+mn-ea"/>
                <a:cs typeface="+mn-cs"/>
              </a:rPr>
              <a:t>RCFL - They are staffed by federal, state and local law enforcement officers who passed the rigorous training to become certified as forensic examiners by the FBI’s Computer Analysis and Response Team. </a:t>
            </a:r>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10</a:t>
            </a:fld>
            <a:endParaRPr lang="en-US"/>
          </a:p>
        </p:txBody>
      </p:sp>
    </p:spTree>
    <p:extLst>
      <p:ext uri="{BB962C8B-B14F-4D97-AF65-F5344CB8AC3E}">
        <p14:creationId xmlns:p14="http://schemas.microsoft.com/office/powerpoint/2010/main" val="33146044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Divorce cases</a:t>
            </a:r>
            <a:r>
              <a:rPr lang="en-US" baseline="0" dirty="0" smtClean="0"/>
              <a:t> and need proof of infidelity or cheating</a:t>
            </a:r>
          </a:p>
          <a:p>
            <a:r>
              <a:rPr lang="en-US" baseline="0" dirty="0" smtClean="0"/>
              <a:t>Employees stealing information</a:t>
            </a:r>
          </a:p>
          <a:p>
            <a:r>
              <a:rPr lang="en-US" baseline="0" dirty="0" smtClean="0"/>
              <a:t>White collar crime</a:t>
            </a:r>
          </a:p>
          <a:p>
            <a:endParaRPr lang="en-US" baseline="0" dirty="0" smtClean="0"/>
          </a:p>
          <a:p>
            <a:r>
              <a:rPr lang="en-US" sz="1200" b="0" i="0" kern="1200" dirty="0" smtClean="0">
                <a:solidFill>
                  <a:schemeClr val="tx1"/>
                </a:solidFill>
                <a:effectLst/>
                <a:latin typeface="+mn-lt"/>
                <a:ea typeface="+mn-ea"/>
                <a:cs typeface="+mn-cs"/>
              </a:rPr>
              <a:t>In the private sector, computer forensic techniques and methodologies are used to investigate electronic break-ins, embezzlement, improper use of computing resources by employees, and theft of trade secrets among other things.</a:t>
            </a:r>
          </a:p>
          <a:p>
            <a:r>
              <a:rPr lang="en-US" sz="1200" b="0" i="0" kern="1200" dirty="0" smtClean="0">
                <a:solidFill>
                  <a:schemeClr val="tx1"/>
                </a:solidFill>
                <a:effectLst/>
                <a:latin typeface="+mn-lt"/>
                <a:ea typeface="+mn-ea"/>
                <a:cs typeface="+mn-cs"/>
              </a:rPr>
              <a:t>Those in the insurance business may use information retrieved from computer systems to identify fraud in workman's compensation, automobile or personal accident cases, or arson. I'm aware of a few cases were emails were sent outlining plans to fake back injuries and other ailments in order to receive money from insurance. These emails were used to convict those making the false claims.</a:t>
            </a:r>
          </a:p>
          <a:p>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11</a:t>
            </a:fld>
            <a:endParaRPr lang="en-US"/>
          </a:p>
        </p:txBody>
      </p:sp>
    </p:spTree>
    <p:extLst>
      <p:ext uri="{BB962C8B-B14F-4D97-AF65-F5344CB8AC3E}">
        <p14:creationId xmlns:p14="http://schemas.microsoft.com/office/powerpoint/2010/main" val="684587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Documentation needs to be kept from beginning to end, as soon as you become involved in a case. This includes what is commonly referred to as a chain of custody form, as well as documentation pertinent to what you do during your analysis. We cannot overemphasize the importance of documentation. When involved in a situation where you are conducting a computer forensics analysis, we recommend that you establish and keep the mindset that the case or situation is going to end up in court. This will go a long way in helping you to make sure that you are keeping the appropriate documentation. Take for granted that you will be questioned on every aspect of the case, and everything that you do.</a:t>
            </a:r>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15</a:t>
            </a:fld>
            <a:endParaRPr lang="en-US"/>
          </a:p>
        </p:txBody>
      </p:sp>
    </p:spTree>
    <p:extLst>
      <p:ext uri="{BB962C8B-B14F-4D97-AF65-F5344CB8AC3E}">
        <p14:creationId xmlns:p14="http://schemas.microsoft.com/office/powerpoint/2010/main" val="1594024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itchFamily="34" charset="0"/>
              <a:buChar char="•"/>
            </a:pPr>
            <a:r>
              <a:rPr lang="en-US" dirty="0" err="1" smtClean="0"/>
              <a:t>arcSight</a:t>
            </a:r>
            <a:r>
              <a:rPr lang="en-US" dirty="0" smtClean="0"/>
              <a:t> logger </a:t>
            </a:r>
            <a:r>
              <a:rPr lang="en-US" sz="1200" b="0" i="0" kern="1200" dirty="0" smtClean="0">
                <a:solidFill>
                  <a:schemeClr val="tx1"/>
                </a:solidFill>
                <a:effectLst/>
                <a:latin typeface="+mn-lt"/>
                <a:ea typeface="+mn-ea"/>
                <a:cs typeface="+mn-cs"/>
              </a:rPr>
              <a:t>Automate analysis, alerting, reporting, intelligence of logs and events for IT security, IT operations, IT GRC and log analytics</a:t>
            </a:r>
          </a:p>
          <a:p>
            <a:pPr marL="171450" indent="-171450">
              <a:buFont typeface="Arial" pitchFamily="34" charset="0"/>
              <a:buChar char="•"/>
            </a:pPr>
            <a:r>
              <a:rPr lang="en-US" dirty="0" smtClean="0"/>
              <a:t>NetWitness Investigator – </a:t>
            </a:r>
            <a:r>
              <a:rPr lang="en-US" dirty="0" err="1" smtClean="0"/>
              <a:t>anaylize</a:t>
            </a:r>
            <a:r>
              <a:rPr lang="en-US" dirty="0" smtClean="0"/>
              <a:t> network traffic – mainly used by IT professionals</a:t>
            </a:r>
            <a:r>
              <a:rPr lang="en-US" baseline="0" dirty="0" smtClean="0"/>
              <a:t> but now law enforcement and other public and private firms use it- download off the internet, not sure how reliable it is </a:t>
            </a:r>
          </a:p>
          <a:p>
            <a:pPr marL="171450" indent="-171450">
              <a:buFont typeface="Arial" pitchFamily="34" charset="0"/>
              <a:buChar char="•"/>
            </a:pPr>
            <a:r>
              <a:rPr lang="en-US" dirty="0" smtClean="0"/>
              <a:t>Quest ChangeAuditor – report and</a:t>
            </a:r>
            <a:r>
              <a:rPr lang="en-US" baseline="0" dirty="0" smtClean="0"/>
              <a:t> analyze what is happening on the network. Translate raw data into user friendly data</a:t>
            </a:r>
          </a:p>
          <a:p>
            <a:pPr marL="171450" indent="-171450">
              <a:buFont typeface="Arial" pitchFamily="34" charset="0"/>
              <a:buChar char="•"/>
            </a:pPr>
            <a:r>
              <a:rPr lang="en-US" dirty="0" smtClean="0"/>
              <a:t>Encase and the forensic tool kit</a:t>
            </a:r>
            <a:r>
              <a:rPr lang="en-US" baseline="0" dirty="0" smtClean="0"/>
              <a:t> are both accepted in court and mainly used by law enforcement and government agencies.</a:t>
            </a:r>
          </a:p>
          <a:p>
            <a:pPr marL="628650" marR="0" lvl="1"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baseline="0" dirty="0" smtClean="0"/>
              <a:t>FTK is database driven so wont lose work if your computer crashes</a:t>
            </a:r>
          </a:p>
          <a:p>
            <a:pPr marL="628650" lvl="1" indent="-171450">
              <a:buFont typeface="Arial" pitchFamily="34" charset="0"/>
              <a:buChar char="•"/>
            </a:pPr>
            <a:r>
              <a:rPr lang="en-US" baseline="0" dirty="0" smtClean="0"/>
              <a:t>Both have a user friendly interface and can do many of the same things but encase is what most law enforcement agencies choose to use so that is what I will talk about in the rest of the presentation.</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endParaRPr lang="en-US" dirty="0" smtClean="0"/>
          </a:p>
        </p:txBody>
      </p:sp>
      <p:sp>
        <p:nvSpPr>
          <p:cNvPr id="4" name="Slide Number Placeholder 3"/>
          <p:cNvSpPr>
            <a:spLocks noGrp="1"/>
          </p:cNvSpPr>
          <p:nvPr>
            <p:ph type="sldNum" sz="quarter" idx="10"/>
          </p:nvPr>
        </p:nvSpPr>
        <p:spPr/>
        <p:txBody>
          <a:bodyPr/>
          <a:lstStyle/>
          <a:p>
            <a:fld id="{5E2F3666-FE41-4021-A13B-CC67998C1B06}" type="slidenum">
              <a:rPr lang="en-US" smtClean="0"/>
              <a:t>18</a:t>
            </a:fld>
            <a:endParaRPr lang="en-US"/>
          </a:p>
        </p:txBody>
      </p:sp>
    </p:spTree>
    <p:extLst>
      <p:ext uri="{BB962C8B-B14F-4D97-AF65-F5344CB8AC3E}">
        <p14:creationId xmlns:p14="http://schemas.microsoft.com/office/powerpoint/2010/main" val="6347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20</a:t>
            </a:fld>
            <a:endParaRPr lang="en-US"/>
          </a:p>
        </p:txBody>
      </p:sp>
    </p:spTree>
    <p:extLst>
      <p:ext uri="{BB962C8B-B14F-4D97-AF65-F5344CB8AC3E}">
        <p14:creationId xmlns:p14="http://schemas.microsoft.com/office/powerpoint/2010/main" val="3708624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Gallery viewer</a:t>
            </a:r>
            <a:endParaRPr lang="en-US" dirty="0"/>
          </a:p>
        </p:txBody>
      </p:sp>
      <p:sp>
        <p:nvSpPr>
          <p:cNvPr id="4" name="Slide Number Placeholder 3"/>
          <p:cNvSpPr>
            <a:spLocks noGrp="1"/>
          </p:cNvSpPr>
          <p:nvPr>
            <p:ph type="sldNum" sz="quarter" idx="10"/>
          </p:nvPr>
        </p:nvSpPr>
        <p:spPr/>
        <p:txBody>
          <a:bodyPr/>
          <a:lstStyle/>
          <a:p>
            <a:fld id="{5E2F3666-FE41-4021-A13B-CC67998C1B06}" type="slidenum">
              <a:rPr lang="en-US" smtClean="0"/>
              <a:t>23</a:t>
            </a:fld>
            <a:endParaRPr lang="en-US"/>
          </a:p>
        </p:txBody>
      </p:sp>
    </p:spTree>
    <p:extLst>
      <p:ext uri="{BB962C8B-B14F-4D97-AF65-F5344CB8AC3E}">
        <p14:creationId xmlns:p14="http://schemas.microsoft.com/office/powerpoint/2010/main" val="3123843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3" name="Rectangle 22"/>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Rectangle 23"/>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Rectangle 24"/>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Rectangle 25"/>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Rectangle 26"/>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Rounded Rectangle 29"/>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Rounded Rectangle 30"/>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Rectangle 6"/>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705600" y="4206240"/>
            <a:ext cx="960120" cy="457200"/>
          </a:xfrm>
        </p:spPr>
        <p:txBody>
          <a:bodyPr/>
          <a:lstStyle/>
          <a:p>
            <a:fld id="{D56B1E57-29B3-41BD-9956-20E3D36227D2}" type="datetimeFigureOut">
              <a:rPr lang="en-US" smtClean="0"/>
              <a:t>11/7/2019</a:t>
            </a:fld>
            <a:endParaRPr lang="en-US"/>
          </a:p>
        </p:txBody>
      </p:sp>
      <p:sp>
        <p:nvSpPr>
          <p:cNvPr id="17" name="Footer Placeholder 16"/>
          <p:cNvSpPr>
            <a:spLocks noGrp="1"/>
          </p:cNvSpPr>
          <p:nvPr>
            <p:ph type="ftr" sz="quarter" idx="11"/>
          </p:nvPr>
        </p:nvSpPr>
        <p:spPr>
          <a:xfrm>
            <a:off x="5410200" y="4205288"/>
            <a:ext cx="1295400" cy="457200"/>
          </a:xfrm>
        </p:spPr>
        <p:txBody>
          <a:bodyPr/>
          <a:lstStyle/>
          <a:p>
            <a:endParaRPr lang="en-US"/>
          </a:p>
        </p:txBody>
      </p:sp>
      <p:sp>
        <p:nvSpPr>
          <p:cNvPr id="29" name="Slide Number Placeholder 28"/>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38E515EC-117D-4032-BE5A-B0D3BC45671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56B1E57-29B3-41BD-9956-20E3D36227D2}"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143000"/>
            <a:ext cx="1905000" cy="5486400"/>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143000"/>
            <a:ext cx="6248400" cy="5486400"/>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56B1E57-29B3-41BD-9956-20E3D36227D2}"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56B1E57-29B3-41BD-9956-20E3D36227D2}"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56B1E57-29B3-41BD-9956-20E3D36227D2}" type="datetimeFigureOut">
              <a:rPr lang="en-US" smtClean="0"/>
              <a:t>11/7/2019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56B1E57-29B3-41BD-9956-20E3D36227D2}"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81000" y="1143000"/>
            <a:ext cx="8382000" cy="1069848"/>
          </a:xfrm>
        </p:spPr>
        <p:txBody>
          <a:bodyPr anchor="ctr"/>
          <a:lstStyle>
            <a:lvl1pPr>
              <a:defRPr sz="4000" b="0" i="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6" name="Date Placeholder 25"/>
          <p:cNvSpPr>
            <a:spLocks noGrp="1"/>
          </p:cNvSpPr>
          <p:nvPr>
            <p:ph type="dt" sz="half" idx="10"/>
          </p:nvPr>
        </p:nvSpPr>
        <p:spPr/>
        <p:txBody>
          <a:bodyPr rtlCol="0"/>
          <a:lstStyle/>
          <a:p>
            <a:fld id="{D56B1E57-29B3-41BD-9956-20E3D36227D2}" type="datetimeFigureOut">
              <a:rPr lang="en-US" smtClean="0"/>
              <a:t>11/7/2019</a:t>
            </a:fld>
            <a:endParaRPr lang="en-US"/>
          </a:p>
        </p:txBody>
      </p:sp>
      <p:sp>
        <p:nvSpPr>
          <p:cNvPr id="27" name="Slide Number Placeholder 26"/>
          <p:cNvSpPr>
            <a:spLocks noGrp="1"/>
          </p:cNvSpPr>
          <p:nvPr>
            <p:ph type="sldNum" sz="quarter" idx="11"/>
          </p:nvPr>
        </p:nvSpPr>
        <p:spPr/>
        <p:txBody>
          <a:bodyPr rtlCol="0"/>
          <a:lstStyle/>
          <a:p>
            <a:fld id="{38E515EC-117D-4032-BE5A-B0D3BC456714}" type="slidenum">
              <a:rPr lang="en-US" smtClean="0"/>
              <a:t>‹#›</a:t>
            </a:fld>
            <a:endParaRPr lang="en-US"/>
          </a:p>
        </p:txBody>
      </p:sp>
      <p:sp>
        <p:nvSpPr>
          <p:cNvPr id="28" name="Footer Placeholder 27"/>
          <p:cNvSpPr>
            <a:spLocks noGrp="1"/>
          </p:cNvSpPr>
          <p:nvPr>
            <p:ph type="ftr" sz="quarter" idx="12"/>
          </p:nvPr>
        </p:nvSpPr>
        <p:spPr/>
        <p:txBody>
          <a:bodyPr rtlCol="0"/>
          <a:lstStyle/>
          <a:p>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a:xfrm>
            <a:off x="6583680" y="612648"/>
            <a:ext cx="957264" cy="457200"/>
          </a:xfrm>
        </p:spPr>
        <p:txBody>
          <a:bodyPr/>
          <a:lstStyle/>
          <a:p>
            <a:fld id="{D56B1E57-29B3-41BD-9956-20E3D36227D2}" type="datetimeFigureOut">
              <a:rPr lang="en-US" smtClean="0"/>
              <a:t>11/7/2019</a:t>
            </a:fld>
            <a:endParaRPr lang="en-US"/>
          </a:p>
        </p:txBody>
      </p:sp>
      <p:sp>
        <p:nvSpPr>
          <p:cNvPr id="4" name="Footer Placeholder 3"/>
          <p:cNvSpPr>
            <a:spLocks noGrp="1"/>
          </p:cNvSpPr>
          <p:nvPr>
            <p:ph type="ftr" sz="quarter" idx="11"/>
          </p:nvPr>
        </p:nvSpPr>
        <p:spPr>
          <a:xfrm>
            <a:off x="5257800" y="612648"/>
            <a:ext cx="1325880" cy="457200"/>
          </a:xfrm>
        </p:spPr>
        <p:txBody>
          <a:bodyPr/>
          <a:lstStyle/>
          <a:p>
            <a:endParaRPr lang="en-US"/>
          </a:p>
        </p:txBody>
      </p:sp>
      <p:sp>
        <p:nvSpPr>
          <p:cNvPr id="5" name="Slide Number Placeholder 4"/>
          <p:cNvSpPr>
            <a:spLocks noGrp="1"/>
          </p:cNvSpPr>
          <p:nvPr>
            <p:ph type="sldNum" sz="quarter" idx="12"/>
          </p:nvPr>
        </p:nvSpPr>
        <p:spPr>
          <a:xfrm>
            <a:off x="8174736" y="2272"/>
            <a:ext cx="762000" cy="365760"/>
          </a:xfrm>
        </p:spPr>
        <p:txBody>
          <a:bodyPr/>
          <a:lstStyle/>
          <a:p>
            <a:fld id="{38E515EC-117D-4032-BE5A-B0D3BC45671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6B1E57-29B3-41BD-9956-20E3D36227D2}" type="datetimeFigureOut">
              <a:rPr lang="en-US" smtClean="0"/>
              <a:t>11/7/2019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496" y="1101970"/>
            <a:ext cx="3383280" cy="877824"/>
          </a:xfrm>
        </p:spPr>
        <p:txBody>
          <a:bodyPr anchor="b"/>
          <a:lstStyle>
            <a:lvl1pPr algn="l">
              <a:buNone/>
              <a:defRPr sz="1800" b="1"/>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56B1E57-29B3-41BD-9956-20E3D36227D2}"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56B1E57-29B3-41BD-9956-20E3D36227D2}" type="datetimeFigureOut">
              <a:rPr lang="en-US" smtClean="0"/>
              <a:t>11/7/2019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E515EC-117D-4032-BE5A-B0D3BC45671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8" name="Rectangle 27"/>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ctangle 28"/>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Rectangle 29"/>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Rectangle 30"/>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Rounded Rectangle 32"/>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Rounded Rectangle 33"/>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Rectangle 34"/>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Rectangle 35"/>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Rectangle 36"/>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Rectangle 37"/>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ctangle 38"/>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Rectangle 39"/>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Title Placeholder 21"/>
          <p:cNvSpPr>
            <a:spLocks noGrp="1"/>
          </p:cNvSpPr>
          <p:nvPr>
            <p:ph type="title"/>
          </p:nvPr>
        </p:nvSpPr>
        <p:spPr>
          <a:xfrm>
            <a:off x="457200" y="1143000"/>
            <a:ext cx="8229600" cy="10668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D56B1E57-29B3-41BD-9956-20E3D36227D2}" type="datetimeFigureOut">
              <a:rPr lang="en-US" smtClean="0"/>
              <a:t>11/7/2019</a:t>
            </a:fld>
            <a:endParaRPr lang="en-US"/>
          </a:p>
        </p:txBody>
      </p:sp>
      <p:sp>
        <p:nvSpPr>
          <p:cNvPr id="3" name="Footer Placeholder 2"/>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en-US"/>
          </a:p>
        </p:txBody>
      </p:sp>
      <p:sp>
        <p:nvSpPr>
          <p:cNvPr id="23" name="Slide Number Placeholder 22"/>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38E515EC-117D-4032-BE5A-B0D3BC45671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www.youtube.com/watch?v=vJdME6vczeo"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Computer Forensics</a:t>
            </a:r>
            <a:endParaRPr lang="en-US" dirty="0"/>
          </a:p>
        </p:txBody>
      </p:sp>
      <p:sp>
        <p:nvSpPr>
          <p:cNvPr id="3" name="Subtitle 2"/>
          <p:cNvSpPr>
            <a:spLocks noGrp="1"/>
          </p:cNvSpPr>
          <p:nvPr>
            <p:ph type="subTitle" idx="1"/>
          </p:nvPr>
        </p:nvSpPr>
        <p:spPr/>
        <p:txBody>
          <a:bodyPr/>
          <a:lstStyle/>
          <a:p>
            <a:r>
              <a:rPr lang="en-US" dirty="0" smtClean="0"/>
              <a:t>Kelsey Bretz</a:t>
            </a:r>
            <a:endParaRPr lang="en-US"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67600" y="296091"/>
            <a:ext cx="1371600" cy="18052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66014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066800"/>
          </a:xfrm>
        </p:spPr>
        <p:txBody>
          <a:bodyPr/>
          <a:lstStyle/>
          <a:p>
            <a:r>
              <a:rPr lang="en-US" dirty="0" smtClean="0"/>
              <a:t>Law Enforcement</a:t>
            </a:r>
            <a:endParaRPr lang="en-US" dirty="0"/>
          </a:p>
        </p:txBody>
      </p:sp>
      <p:sp>
        <p:nvSpPr>
          <p:cNvPr id="3" name="Content Placeholder 2"/>
          <p:cNvSpPr>
            <a:spLocks noGrp="1"/>
          </p:cNvSpPr>
          <p:nvPr>
            <p:ph idx="1"/>
          </p:nvPr>
        </p:nvSpPr>
        <p:spPr>
          <a:xfrm>
            <a:off x="457200" y="2057400"/>
            <a:ext cx="8229600" cy="4325112"/>
          </a:xfrm>
        </p:spPr>
        <p:txBody>
          <a:bodyPr>
            <a:normAutofit lnSpcReduction="10000"/>
          </a:bodyPr>
          <a:lstStyle/>
          <a:p>
            <a:r>
              <a:rPr lang="en-US" dirty="0" smtClean="0"/>
              <a:t>Local</a:t>
            </a:r>
            <a:r>
              <a:rPr lang="en-US" dirty="0"/>
              <a:t>, </a:t>
            </a:r>
            <a:r>
              <a:rPr lang="en-US" dirty="0" smtClean="0"/>
              <a:t>State and Federal levels</a:t>
            </a:r>
          </a:p>
          <a:p>
            <a:r>
              <a:rPr lang="en-US" dirty="0"/>
              <a:t>Several detectives at local levels</a:t>
            </a:r>
          </a:p>
          <a:p>
            <a:pPr lvl="1"/>
            <a:r>
              <a:rPr lang="en-US" dirty="0" smtClean="0"/>
              <a:t>Inadequate funding</a:t>
            </a:r>
          </a:p>
          <a:p>
            <a:r>
              <a:rPr lang="en-US" dirty="0" smtClean="0"/>
              <a:t>State Police</a:t>
            </a:r>
          </a:p>
          <a:p>
            <a:r>
              <a:rPr lang="en-US" dirty="0"/>
              <a:t>FBI’s Computer Analysis and Response Team (CART) </a:t>
            </a:r>
          </a:p>
          <a:p>
            <a:r>
              <a:rPr lang="en-US" dirty="0" smtClean="0"/>
              <a:t>Regional Computer Forensics Laboratories (RCFLs) </a:t>
            </a:r>
          </a:p>
          <a:p>
            <a:pPr lvl="1"/>
            <a:r>
              <a:rPr lang="en-US" dirty="0" smtClean="0"/>
              <a:t>Philadelphia </a:t>
            </a:r>
          </a:p>
          <a:p>
            <a:r>
              <a:rPr lang="en-US" dirty="0" smtClean="0"/>
              <a:t>Primarily </a:t>
            </a:r>
            <a:r>
              <a:rPr lang="en-US" dirty="0"/>
              <a:t>use EnCase</a:t>
            </a:r>
          </a:p>
          <a:p>
            <a:endParaRPr lang="en-US" dirty="0" smtClean="0"/>
          </a:p>
          <a:p>
            <a:pPr marL="114300" indent="0">
              <a:buNone/>
            </a:pPr>
            <a:endParaRPr lang="en-US" dirty="0" smtClean="0"/>
          </a:p>
        </p:txBody>
      </p:sp>
    </p:spTree>
    <p:extLst>
      <p:ext uri="{BB962C8B-B14F-4D97-AF65-F5344CB8AC3E}">
        <p14:creationId xmlns:p14="http://schemas.microsoft.com/office/powerpoint/2010/main" val="522752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normAutofit fontScale="90000"/>
          </a:bodyPr>
          <a:lstStyle/>
          <a:p>
            <a:pPr algn="ctr"/>
            <a:r>
              <a:rPr lang="en-US" dirty="0" smtClean="0"/>
              <a:t>Private Computer Forensic Organizations </a:t>
            </a:r>
            <a:endParaRPr lang="en-US" dirty="0"/>
          </a:p>
        </p:txBody>
      </p:sp>
      <p:sp>
        <p:nvSpPr>
          <p:cNvPr id="3" name="Content Placeholder 2"/>
          <p:cNvSpPr>
            <a:spLocks noGrp="1"/>
          </p:cNvSpPr>
          <p:nvPr>
            <p:ph idx="1"/>
          </p:nvPr>
        </p:nvSpPr>
        <p:spPr>
          <a:xfrm>
            <a:off x="457200" y="1752600"/>
            <a:ext cx="7620000" cy="4800600"/>
          </a:xfrm>
        </p:spPr>
        <p:txBody>
          <a:bodyPr>
            <a:normAutofit fontScale="92500"/>
          </a:bodyPr>
          <a:lstStyle/>
          <a:p>
            <a:r>
              <a:rPr lang="en-US" dirty="0" err="1" smtClean="0"/>
              <a:t>Radley</a:t>
            </a:r>
            <a:r>
              <a:rPr lang="en-US" dirty="0" smtClean="0"/>
              <a:t> Forensics</a:t>
            </a:r>
          </a:p>
          <a:p>
            <a:r>
              <a:rPr lang="en-US" dirty="0" smtClean="0"/>
              <a:t>Computer Forensics Associates</a:t>
            </a:r>
          </a:p>
          <a:p>
            <a:r>
              <a:rPr lang="en-US" dirty="0" smtClean="0"/>
              <a:t>Bit-X-Bit</a:t>
            </a:r>
          </a:p>
          <a:p>
            <a:r>
              <a:rPr lang="en-US" dirty="0" smtClean="0"/>
              <a:t>Empire Investigation LLC</a:t>
            </a:r>
          </a:p>
          <a:p>
            <a:r>
              <a:rPr lang="en-US" dirty="0" err="1" smtClean="0"/>
              <a:t>Marmo</a:t>
            </a:r>
            <a:r>
              <a:rPr lang="en-US" dirty="0" smtClean="0"/>
              <a:t> Technology</a:t>
            </a:r>
          </a:p>
          <a:p>
            <a:r>
              <a:rPr lang="en-US" dirty="0" smtClean="0"/>
              <a:t>Advanced Forensic Recovery of Electronic Data</a:t>
            </a:r>
          </a:p>
          <a:p>
            <a:r>
              <a:rPr lang="en-US" dirty="0" smtClean="0"/>
              <a:t>Philadelphia Computer Forensics</a:t>
            </a:r>
          </a:p>
          <a:p>
            <a:r>
              <a:rPr lang="en-US" dirty="0" smtClean="0"/>
              <a:t>Philadelphia Computer Forensics Analysis and Investigations</a:t>
            </a:r>
            <a:endParaRPr lang="en-US" dirty="0"/>
          </a:p>
          <a:p>
            <a:r>
              <a:rPr lang="en-US" dirty="0" smtClean="0"/>
              <a:t>New York Computer Forensic Services</a:t>
            </a:r>
          </a:p>
          <a:p>
            <a:r>
              <a:rPr lang="en-US" dirty="0" err="1" smtClean="0"/>
              <a:t>Speckin</a:t>
            </a:r>
            <a:r>
              <a:rPr lang="en-US" dirty="0" smtClean="0"/>
              <a:t> Forensic Laboratories</a:t>
            </a:r>
            <a:endParaRPr lang="en-US" dirty="0"/>
          </a:p>
        </p:txBody>
      </p:sp>
    </p:spTree>
    <p:extLst>
      <p:ext uri="{BB962C8B-B14F-4D97-AF65-F5344CB8AC3E}">
        <p14:creationId xmlns:p14="http://schemas.microsoft.com/office/powerpoint/2010/main" val="16067895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Military	</a:t>
            </a:r>
            <a:endParaRPr lang="en-US" dirty="0"/>
          </a:p>
        </p:txBody>
      </p:sp>
      <p:sp>
        <p:nvSpPr>
          <p:cNvPr id="3" name="Content Placeholder 2"/>
          <p:cNvSpPr>
            <a:spLocks noGrp="1"/>
          </p:cNvSpPr>
          <p:nvPr>
            <p:ph idx="1"/>
          </p:nvPr>
        </p:nvSpPr>
        <p:spPr>
          <a:xfrm>
            <a:off x="457200" y="1981200"/>
            <a:ext cx="8229600" cy="4325112"/>
          </a:xfrm>
        </p:spPr>
        <p:txBody>
          <a:bodyPr/>
          <a:lstStyle/>
          <a:p>
            <a:r>
              <a:rPr lang="en-US" dirty="0" smtClean="0"/>
              <a:t>Test, identify, and gather evidence in the field</a:t>
            </a:r>
          </a:p>
          <a:p>
            <a:pPr lvl="1"/>
            <a:r>
              <a:rPr lang="en-US" dirty="0" smtClean="0"/>
              <a:t>Specialized training in imaging and identifying multiple sources of electronic evidence</a:t>
            </a:r>
          </a:p>
          <a:p>
            <a:r>
              <a:rPr lang="en-US" dirty="0" smtClean="0"/>
              <a:t>Analyze the evidence for rapid intelligence gathering and responding to security breach incidents </a:t>
            </a:r>
          </a:p>
          <a:p>
            <a:pPr lvl="1"/>
            <a:r>
              <a:rPr lang="en-US" dirty="0" smtClean="0"/>
              <a:t>Desktop and server forensic techniques </a:t>
            </a:r>
            <a:endParaRPr lang="en-US" dirty="0"/>
          </a:p>
        </p:txBody>
      </p:sp>
    </p:spTree>
    <p:extLst>
      <p:ext uri="{BB962C8B-B14F-4D97-AF65-F5344CB8AC3E}">
        <p14:creationId xmlns:p14="http://schemas.microsoft.com/office/powerpoint/2010/main" val="36064769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University Programs</a:t>
            </a:r>
            <a:endParaRPr lang="en-US" dirty="0"/>
          </a:p>
        </p:txBody>
      </p:sp>
      <p:sp>
        <p:nvSpPr>
          <p:cNvPr id="3" name="Content Placeholder 2"/>
          <p:cNvSpPr>
            <a:spLocks noGrp="1"/>
          </p:cNvSpPr>
          <p:nvPr>
            <p:ph idx="1"/>
          </p:nvPr>
        </p:nvSpPr>
        <p:spPr>
          <a:xfrm>
            <a:off x="457200" y="1905000"/>
            <a:ext cx="8229600" cy="4325112"/>
          </a:xfrm>
        </p:spPr>
        <p:txBody>
          <a:bodyPr/>
          <a:lstStyle/>
          <a:p>
            <a:r>
              <a:rPr lang="en-US" dirty="0" smtClean="0"/>
              <a:t>Bachelors and Masters degrees </a:t>
            </a:r>
          </a:p>
          <a:p>
            <a:pPr lvl="1"/>
            <a:r>
              <a:rPr lang="en-US" dirty="0" smtClean="0"/>
              <a:t>Incident response techniques</a:t>
            </a:r>
          </a:p>
          <a:p>
            <a:pPr lvl="1"/>
            <a:r>
              <a:rPr lang="en-US" dirty="0" smtClean="0"/>
              <a:t>Well funded research area</a:t>
            </a:r>
          </a:p>
          <a:p>
            <a:pPr lvl="1"/>
            <a:r>
              <a:rPr lang="en-US" dirty="0" smtClean="0"/>
              <a:t>Many free sources of test images to practice on</a:t>
            </a:r>
          </a:p>
          <a:p>
            <a:r>
              <a:rPr lang="en-US" dirty="0" smtClean="0"/>
              <a:t>Community colleges </a:t>
            </a:r>
          </a:p>
          <a:p>
            <a:pPr lvl="1"/>
            <a:r>
              <a:rPr lang="en-US" dirty="0" smtClean="0"/>
              <a:t>Partnering with 4-year universities to complete associates and bachelors degrees</a:t>
            </a:r>
          </a:p>
          <a:p>
            <a:pPr lvl="1"/>
            <a:r>
              <a:rPr lang="en-US" dirty="0" smtClean="0"/>
              <a:t>Great for working professionals</a:t>
            </a:r>
          </a:p>
          <a:p>
            <a:pPr lvl="1"/>
            <a:r>
              <a:rPr lang="en-US" dirty="0" smtClean="0"/>
              <a:t>Flexible schedules and affordable tuition</a:t>
            </a:r>
            <a:endParaRPr lang="en-US" dirty="0"/>
          </a:p>
        </p:txBody>
      </p:sp>
    </p:spTree>
    <p:extLst>
      <p:ext uri="{BB962C8B-B14F-4D97-AF65-F5344CB8AC3E}">
        <p14:creationId xmlns:p14="http://schemas.microsoft.com/office/powerpoint/2010/main" val="36607739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normAutofit fontScale="90000"/>
          </a:bodyPr>
          <a:lstStyle/>
          <a:p>
            <a:pPr algn="ctr"/>
            <a:r>
              <a:rPr lang="en-US" dirty="0" smtClean="0"/>
              <a:t>Computer Security Professionals and IT Personnel </a:t>
            </a:r>
            <a:endParaRPr lang="en-US" dirty="0"/>
          </a:p>
        </p:txBody>
      </p:sp>
      <p:sp>
        <p:nvSpPr>
          <p:cNvPr id="3" name="Content Placeholder 2"/>
          <p:cNvSpPr>
            <a:spLocks noGrp="1"/>
          </p:cNvSpPr>
          <p:nvPr>
            <p:ph idx="1"/>
          </p:nvPr>
        </p:nvSpPr>
        <p:spPr>
          <a:xfrm>
            <a:off x="457200" y="1905000"/>
            <a:ext cx="7620000" cy="4800600"/>
          </a:xfrm>
        </p:spPr>
        <p:txBody>
          <a:bodyPr>
            <a:normAutofit/>
          </a:bodyPr>
          <a:lstStyle/>
          <a:p>
            <a:r>
              <a:rPr lang="en-US" dirty="0" smtClean="0"/>
              <a:t>Network traffic</a:t>
            </a:r>
          </a:p>
          <a:p>
            <a:r>
              <a:rPr lang="en-US" dirty="0" smtClean="0"/>
              <a:t>Compromised networks</a:t>
            </a:r>
          </a:p>
          <a:p>
            <a:r>
              <a:rPr lang="en-US" dirty="0"/>
              <a:t>Insider threats</a:t>
            </a:r>
          </a:p>
          <a:p>
            <a:pPr lvl="1"/>
            <a:r>
              <a:rPr lang="en-US" dirty="0" smtClean="0"/>
              <a:t>Disloyal </a:t>
            </a:r>
            <a:r>
              <a:rPr lang="en-US" dirty="0"/>
              <a:t>employees</a:t>
            </a:r>
          </a:p>
          <a:p>
            <a:r>
              <a:rPr lang="en-US" dirty="0" smtClean="0"/>
              <a:t>Malware</a:t>
            </a:r>
            <a:endParaRPr lang="en-US" dirty="0"/>
          </a:p>
          <a:p>
            <a:r>
              <a:rPr lang="en-US" dirty="0" smtClean="0"/>
              <a:t>Breach </a:t>
            </a:r>
            <a:r>
              <a:rPr lang="en-US" dirty="0"/>
              <a:t>of </a:t>
            </a:r>
            <a:r>
              <a:rPr lang="en-US" dirty="0" smtClean="0"/>
              <a:t>contracts</a:t>
            </a:r>
            <a:endParaRPr lang="en-US" dirty="0"/>
          </a:p>
          <a:p>
            <a:r>
              <a:rPr lang="en-US" dirty="0" smtClean="0"/>
              <a:t>E-mail Fraud/Spam</a:t>
            </a:r>
          </a:p>
          <a:p>
            <a:r>
              <a:rPr lang="en-US" dirty="0" smtClean="0"/>
              <a:t>Theft </a:t>
            </a:r>
            <a:r>
              <a:rPr lang="en-US" dirty="0"/>
              <a:t>of company documents</a:t>
            </a:r>
          </a:p>
          <a:p>
            <a:endParaRPr lang="en-US" dirty="0" smtClean="0"/>
          </a:p>
          <a:p>
            <a:endParaRPr lang="en-US" dirty="0"/>
          </a:p>
        </p:txBody>
      </p:sp>
    </p:spTree>
    <p:extLst>
      <p:ext uri="{BB962C8B-B14F-4D97-AF65-F5344CB8AC3E}">
        <p14:creationId xmlns:p14="http://schemas.microsoft.com/office/powerpoint/2010/main" val="40726224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Important </a:t>
            </a:r>
            <a:r>
              <a:rPr lang="en-US" dirty="0"/>
              <a:t>F</a:t>
            </a:r>
            <a:r>
              <a:rPr lang="en-US" dirty="0" smtClean="0"/>
              <a:t>actors</a:t>
            </a:r>
            <a:endParaRPr lang="en-US" dirty="0"/>
          </a:p>
        </p:txBody>
      </p:sp>
      <p:sp>
        <p:nvSpPr>
          <p:cNvPr id="3" name="Content Placeholder 2"/>
          <p:cNvSpPr>
            <a:spLocks noGrp="1"/>
          </p:cNvSpPr>
          <p:nvPr>
            <p:ph idx="1"/>
          </p:nvPr>
        </p:nvSpPr>
        <p:spPr>
          <a:xfrm>
            <a:off x="457200" y="2133600"/>
            <a:ext cx="8229600" cy="4325112"/>
          </a:xfrm>
        </p:spPr>
        <p:txBody>
          <a:bodyPr>
            <a:normAutofit lnSpcReduction="10000"/>
          </a:bodyPr>
          <a:lstStyle/>
          <a:p>
            <a:r>
              <a:rPr lang="en-US" dirty="0"/>
              <a:t>Legal </a:t>
            </a:r>
            <a:r>
              <a:rPr lang="en-US" dirty="0" smtClean="0"/>
              <a:t>procedures</a:t>
            </a:r>
            <a:endParaRPr lang="en-US" dirty="0"/>
          </a:p>
          <a:p>
            <a:pPr lvl="1"/>
            <a:r>
              <a:rPr lang="en-US" dirty="0"/>
              <a:t>Not compromising evidence</a:t>
            </a:r>
          </a:p>
          <a:p>
            <a:r>
              <a:rPr lang="en-US" dirty="0"/>
              <a:t>Treat every piece of evidence as it will be used in </a:t>
            </a:r>
            <a:r>
              <a:rPr lang="en-US" dirty="0" smtClean="0"/>
              <a:t>court</a:t>
            </a:r>
          </a:p>
          <a:p>
            <a:r>
              <a:rPr lang="en-US" dirty="0" smtClean="0"/>
              <a:t>Documentation*</a:t>
            </a:r>
          </a:p>
          <a:p>
            <a:r>
              <a:rPr lang="en-US" dirty="0"/>
              <a:t>Chain of </a:t>
            </a:r>
            <a:r>
              <a:rPr lang="en-US" dirty="0" smtClean="0"/>
              <a:t>Custody</a:t>
            </a:r>
          </a:p>
          <a:p>
            <a:r>
              <a:rPr lang="en-US" dirty="0"/>
              <a:t>Write Blocks</a:t>
            </a:r>
          </a:p>
          <a:p>
            <a:r>
              <a:rPr lang="en-US" dirty="0" smtClean="0"/>
              <a:t>Imaging</a:t>
            </a:r>
          </a:p>
          <a:p>
            <a:pPr lvl="1"/>
            <a:r>
              <a:rPr lang="en-US" dirty="0" smtClean="0"/>
              <a:t>Bit by bit copy of a piece of electronic media (Hard drive)</a:t>
            </a:r>
            <a:endParaRPr lang="en-US" dirty="0"/>
          </a:p>
          <a:p>
            <a:endParaRPr lang="en-US" dirty="0"/>
          </a:p>
        </p:txBody>
      </p:sp>
    </p:spTree>
    <p:extLst>
      <p:ext uri="{BB962C8B-B14F-4D97-AF65-F5344CB8AC3E}">
        <p14:creationId xmlns:p14="http://schemas.microsoft.com/office/powerpoint/2010/main" val="26458225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normAutofit fontScale="90000"/>
          </a:bodyPr>
          <a:lstStyle/>
          <a:p>
            <a:pPr algn="ctr"/>
            <a:r>
              <a:rPr lang="en-US" dirty="0" smtClean="0"/>
              <a:t>What Should be Avoided During an Investigation?</a:t>
            </a:r>
            <a:endParaRPr lang="en-US" dirty="0"/>
          </a:p>
        </p:txBody>
      </p:sp>
      <p:sp>
        <p:nvSpPr>
          <p:cNvPr id="3" name="Content Placeholder 2"/>
          <p:cNvSpPr>
            <a:spLocks noGrp="1"/>
          </p:cNvSpPr>
          <p:nvPr>
            <p:ph idx="1"/>
          </p:nvPr>
        </p:nvSpPr>
        <p:spPr>
          <a:xfrm>
            <a:off x="457200" y="2021541"/>
            <a:ext cx="7620000" cy="4800600"/>
          </a:xfrm>
        </p:spPr>
        <p:txBody>
          <a:bodyPr/>
          <a:lstStyle/>
          <a:p>
            <a:r>
              <a:rPr lang="en-US" dirty="0"/>
              <a:t>Changing </a:t>
            </a:r>
            <a:r>
              <a:rPr lang="en-US" dirty="0" smtClean="0"/>
              <a:t>data</a:t>
            </a:r>
          </a:p>
          <a:p>
            <a:pPr lvl="1"/>
            <a:r>
              <a:rPr lang="en-US" dirty="0" smtClean="0"/>
              <a:t>Changing time or date stamps </a:t>
            </a:r>
          </a:p>
          <a:p>
            <a:pPr lvl="1"/>
            <a:r>
              <a:rPr lang="en-US" dirty="0" smtClean="0"/>
              <a:t>Changing files</a:t>
            </a:r>
          </a:p>
          <a:p>
            <a:r>
              <a:rPr lang="en-US" dirty="0" smtClean="0"/>
              <a:t>Overwriting unallocated </a:t>
            </a:r>
            <a:r>
              <a:rPr lang="en-US" dirty="0"/>
              <a:t>disk space </a:t>
            </a:r>
            <a:endParaRPr lang="en-US" dirty="0" smtClean="0"/>
          </a:p>
          <a:p>
            <a:pPr lvl="1"/>
            <a:r>
              <a:rPr lang="en-US" dirty="0" smtClean="0"/>
              <a:t>This can happen when re-booting</a:t>
            </a:r>
          </a:p>
          <a:p>
            <a:r>
              <a:rPr lang="en-US" dirty="0" smtClean="0"/>
              <a:t>Verify Hash values from images</a:t>
            </a:r>
            <a:endParaRPr lang="en-US" dirty="0"/>
          </a:p>
        </p:txBody>
      </p:sp>
    </p:spTree>
    <p:extLst>
      <p:ext uri="{BB962C8B-B14F-4D97-AF65-F5344CB8AC3E}">
        <p14:creationId xmlns:p14="http://schemas.microsoft.com/office/powerpoint/2010/main" val="15004443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Computer Forensic Tools</a:t>
            </a:r>
            <a:endParaRPr lang="en-US" dirty="0"/>
          </a:p>
        </p:txBody>
      </p:sp>
      <p:sp>
        <p:nvSpPr>
          <p:cNvPr id="3" name="Content Placeholder 2"/>
          <p:cNvSpPr>
            <a:spLocks noGrp="1"/>
          </p:cNvSpPr>
          <p:nvPr>
            <p:ph idx="1"/>
          </p:nvPr>
        </p:nvSpPr>
        <p:spPr/>
        <p:txBody>
          <a:bodyPr/>
          <a:lstStyle/>
          <a:p>
            <a:r>
              <a:rPr lang="en-US" dirty="0" smtClean="0"/>
              <a:t>Parse through the created image</a:t>
            </a:r>
          </a:p>
          <a:p>
            <a:pPr lvl="1"/>
            <a:r>
              <a:rPr lang="en-US" dirty="0" smtClean="0"/>
              <a:t>Built in system parser</a:t>
            </a:r>
          </a:p>
          <a:p>
            <a:r>
              <a:rPr lang="en-US" dirty="0" smtClean="0"/>
              <a:t>Rebuilds both active and deleted files</a:t>
            </a:r>
          </a:p>
          <a:p>
            <a:r>
              <a:rPr lang="en-US" dirty="0" smtClean="0"/>
              <a:t>Open source</a:t>
            </a:r>
          </a:p>
          <a:p>
            <a:r>
              <a:rPr lang="en-US" dirty="0" smtClean="0"/>
              <a:t>Commercial sources</a:t>
            </a:r>
            <a:endParaRPr lang="en-US" dirty="0"/>
          </a:p>
        </p:txBody>
      </p:sp>
    </p:spTree>
    <p:extLst>
      <p:ext uri="{BB962C8B-B14F-4D97-AF65-F5344CB8AC3E}">
        <p14:creationId xmlns:p14="http://schemas.microsoft.com/office/powerpoint/2010/main" val="3347394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066800"/>
          </a:xfrm>
        </p:spPr>
        <p:txBody>
          <a:bodyPr>
            <a:normAutofit fontScale="90000"/>
          </a:bodyPr>
          <a:lstStyle/>
          <a:p>
            <a:pPr algn="ctr"/>
            <a:r>
              <a:rPr lang="en-US" dirty="0" smtClean="0"/>
              <a:t>Common Computer Forensic Software</a:t>
            </a:r>
            <a:endParaRPr lang="en-US" dirty="0"/>
          </a:p>
        </p:txBody>
      </p:sp>
      <p:sp>
        <p:nvSpPr>
          <p:cNvPr id="3" name="Content Placeholder 2"/>
          <p:cNvSpPr>
            <a:spLocks noGrp="1"/>
          </p:cNvSpPr>
          <p:nvPr>
            <p:ph idx="1"/>
          </p:nvPr>
        </p:nvSpPr>
        <p:spPr>
          <a:xfrm>
            <a:off x="457200" y="1676400"/>
            <a:ext cx="7620000" cy="4800600"/>
          </a:xfrm>
        </p:spPr>
        <p:txBody>
          <a:bodyPr>
            <a:normAutofit lnSpcReduction="10000"/>
          </a:bodyPr>
          <a:lstStyle/>
          <a:p>
            <a:r>
              <a:rPr lang="en-US" dirty="0" err="1" smtClean="0"/>
              <a:t>ArcSight</a:t>
            </a:r>
            <a:r>
              <a:rPr lang="en-US" dirty="0" smtClean="0"/>
              <a:t> Logger</a:t>
            </a:r>
          </a:p>
          <a:p>
            <a:r>
              <a:rPr lang="en-US" dirty="0" err="1" smtClean="0"/>
              <a:t>Netwitness</a:t>
            </a:r>
            <a:r>
              <a:rPr lang="en-US" dirty="0" smtClean="0"/>
              <a:t> Investigator</a:t>
            </a:r>
          </a:p>
          <a:p>
            <a:r>
              <a:rPr lang="en-US" dirty="0" smtClean="0"/>
              <a:t>Quest Change Auditor</a:t>
            </a:r>
          </a:p>
          <a:p>
            <a:r>
              <a:rPr lang="en-US" dirty="0" err="1" smtClean="0"/>
              <a:t>Cellebrite</a:t>
            </a:r>
            <a:r>
              <a:rPr lang="en-US" dirty="0" smtClean="0"/>
              <a:t> </a:t>
            </a:r>
          </a:p>
          <a:p>
            <a:r>
              <a:rPr lang="en-US" dirty="0" smtClean="0"/>
              <a:t>Physical Analyzer</a:t>
            </a:r>
          </a:p>
          <a:p>
            <a:r>
              <a:rPr lang="en-US" dirty="0" smtClean="0"/>
              <a:t>Lantern</a:t>
            </a:r>
          </a:p>
          <a:p>
            <a:r>
              <a:rPr lang="en-US" dirty="0"/>
              <a:t>Access Data’s Forensic Toolkit (FTK</a:t>
            </a:r>
            <a:r>
              <a:rPr lang="en-US" dirty="0" smtClean="0"/>
              <a:t>)</a:t>
            </a:r>
          </a:p>
          <a:p>
            <a:r>
              <a:rPr lang="en-US" dirty="0" smtClean="0"/>
              <a:t>EnCase Cybersecurity </a:t>
            </a:r>
          </a:p>
          <a:p>
            <a:r>
              <a:rPr lang="en-US" dirty="0" smtClean="0"/>
              <a:t>EnCase eDiscovery</a:t>
            </a:r>
          </a:p>
          <a:p>
            <a:r>
              <a:rPr lang="en-US" dirty="0" smtClean="0"/>
              <a:t>EnCase </a:t>
            </a:r>
            <a:r>
              <a:rPr lang="en-US" dirty="0"/>
              <a:t>Portable</a:t>
            </a:r>
          </a:p>
          <a:p>
            <a:r>
              <a:rPr lang="en-US" dirty="0"/>
              <a:t>EnCase </a:t>
            </a:r>
            <a:r>
              <a:rPr lang="en-US" dirty="0" smtClean="0"/>
              <a:t>Forensic*</a:t>
            </a:r>
            <a:endParaRPr lang="en-US" dirty="0"/>
          </a:p>
          <a:p>
            <a:endParaRPr lang="en-US" dirty="0" smtClean="0"/>
          </a:p>
          <a:p>
            <a:endParaRPr lang="en-US" dirty="0" smtClean="0"/>
          </a:p>
          <a:p>
            <a:endParaRPr lang="en-US" dirty="0"/>
          </a:p>
        </p:txBody>
      </p:sp>
    </p:spTree>
    <p:extLst>
      <p:ext uri="{BB962C8B-B14F-4D97-AF65-F5344CB8AC3E}">
        <p14:creationId xmlns:p14="http://schemas.microsoft.com/office/powerpoint/2010/main" val="388955734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EnCase Forensic</a:t>
            </a:r>
            <a:endParaRPr lang="en-US" dirty="0"/>
          </a:p>
        </p:txBody>
      </p:sp>
      <p:sp>
        <p:nvSpPr>
          <p:cNvPr id="3" name="Content Placeholder 2"/>
          <p:cNvSpPr>
            <a:spLocks noGrp="1"/>
          </p:cNvSpPr>
          <p:nvPr>
            <p:ph idx="1"/>
          </p:nvPr>
        </p:nvSpPr>
        <p:spPr>
          <a:xfrm>
            <a:off x="457200" y="1981200"/>
            <a:ext cx="8229600" cy="4325112"/>
          </a:xfrm>
        </p:spPr>
        <p:txBody>
          <a:bodyPr>
            <a:normAutofit fontScale="92500" lnSpcReduction="20000"/>
          </a:bodyPr>
          <a:lstStyle/>
          <a:p>
            <a:r>
              <a:rPr lang="en-US" dirty="0" smtClean="0"/>
              <a:t>Acquisition</a:t>
            </a:r>
          </a:p>
          <a:p>
            <a:r>
              <a:rPr lang="en-US" dirty="0" smtClean="0"/>
              <a:t>Reporting</a:t>
            </a:r>
          </a:p>
          <a:p>
            <a:r>
              <a:rPr lang="en-US" dirty="0"/>
              <a:t>EnScript :</a:t>
            </a:r>
          </a:p>
          <a:p>
            <a:pPr lvl="1"/>
            <a:r>
              <a:rPr lang="en-US" dirty="0"/>
              <a:t>Scripting facility </a:t>
            </a:r>
          </a:p>
          <a:p>
            <a:pPr lvl="1"/>
            <a:r>
              <a:rPr lang="en-US" dirty="0"/>
              <a:t>Various API's for interacting with </a:t>
            </a:r>
            <a:r>
              <a:rPr lang="en-US" dirty="0" smtClean="0"/>
              <a:t>evidence</a:t>
            </a:r>
            <a:endParaRPr lang="en-US" dirty="0"/>
          </a:p>
          <a:p>
            <a:r>
              <a:rPr lang="en-US" dirty="0" smtClean="0"/>
              <a:t>Collect, Analyze and examine data</a:t>
            </a:r>
          </a:p>
          <a:p>
            <a:pPr lvl="1"/>
            <a:r>
              <a:rPr lang="en-US" dirty="0" smtClean="0"/>
              <a:t>Deleted files</a:t>
            </a:r>
          </a:p>
          <a:p>
            <a:pPr lvl="1"/>
            <a:r>
              <a:rPr lang="en-US" dirty="0" smtClean="0"/>
              <a:t>Unallocated space</a:t>
            </a:r>
          </a:p>
          <a:p>
            <a:pPr lvl="1"/>
            <a:r>
              <a:rPr lang="en-US" dirty="0" smtClean="0"/>
              <a:t>File slack</a:t>
            </a:r>
          </a:p>
          <a:p>
            <a:r>
              <a:rPr lang="en-US" dirty="0" smtClean="0"/>
              <a:t>Duplicates of original data (Imaging)</a:t>
            </a:r>
          </a:p>
          <a:p>
            <a:pPr lvl="1"/>
            <a:r>
              <a:rPr lang="en-US" dirty="0" smtClean="0"/>
              <a:t>Accuracy can be verified by hash </a:t>
            </a:r>
            <a:r>
              <a:rPr lang="en-US" dirty="0"/>
              <a:t>and Cyclic Redundancy Check </a:t>
            </a:r>
            <a:r>
              <a:rPr lang="en-US" dirty="0" smtClean="0"/>
              <a:t>values</a:t>
            </a:r>
          </a:p>
        </p:txBody>
      </p:sp>
    </p:spTree>
    <p:extLst>
      <p:ext uri="{BB962C8B-B14F-4D97-AF65-F5344CB8AC3E}">
        <p14:creationId xmlns:p14="http://schemas.microsoft.com/office/powerpoint/2010/main" val="5181867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Overview </a:t>
            </a:r>
            <a:endParaRPr lang="en-US" dirty="0"/>
          </a:p>
        </p:txBody>
      </p:sp>
      <p:sp>
        <p:nvSpPr>
          <p:cNvPr id="3" name="Content Placeholder 2"/>
          <p:cNvSpPr>
            <a:spLocks noGrp="1"/>
          </p:cNvSpPr>
          <p:nvPr>
            <p:ph idx="1"/>
          </p:nvPr>
        </p:nvSpPr>
        <p:spPr>
          <a:xfrm>
            <a:off x="457200" y="2057400"/>
            <a:ext cx="8229600" cy="4325112"/>
          </a:xfrm>
        </p:spPr>
        <p:txBody>
          <a:bodyPr>
            <a:normAutofit fontScale="92500" lnSpcReduction="10000"/>
          </a:bodyPr>
          <a:lstStyle/>
          <a:p>
            <a:r>
              <a:rPr lang="en-US" dirty="0" smtClean="0"/>
              <a:t>Introduction</a:t>
            </a:r>
          </a:p>
          <a:p>
            <a:r>
              <a:rPr lang="en-US" dirty="0" smtClean="0"/>
              <a:t>What happens when a file is deleted</a:t>
            </a:r>
          </a:p>
          <a:p>
            <a:r>
              <a:rPr lang="en-US" dirty="0" smtClean="0"/>
              <a:t>Typical Computer Forensic Investigations</a:t>
            </a:r>
          </a:p>
          <a:p>
            <a:r>
              <a:rPr lang="en-US" dirty="0" smtClean="0"/>
              <a:t>Who uses Computer Forensics</a:t>
            </a:r>
          </a:p>
          <a:p>
            <a:r>
              <a:rPr lang="en-US" dirty="0" smtClean="0"/>
              <a:t>Important things to remember</a:t>
            </a:r>
          </a:p>
          <a:p>
            <a:r>
              <a:rPr lang="en-US" dirty="0" smtClean="0"/>
              <a:t>Options to avoid </a:t>
            </a:r>
          </a:p>
          <a:p>
            <a:r>
              <a:rPr lang="en-US" dirty="0" smtClean="0"/>
              <a:t>Computer Forensic software</a:t>
            </a:r>
          </a:p>
          <a:p>
            <a:r>
              <a:rPr lang="en-US" dirty="0" smtClean="0"/>
              <a:t>EnCase Forensic</a:t>
            </a:r>
          </a:p>
          <a:p>
            <a:r>
              <a:rPr lang="en-US" dirty="0" smtClean="0"/>
              <a:t>How to become a Computer Forensic Examiner</a:t>
            </a:r>
          </a:p>
          <a:p>
            <a:r>
              <a:rPr lang="en-US" dirty="0" smtClean="0"/>
              <a:t>Conclusion </a:t>
            </a:r>
          </a:p>
        </p:txBody>
      </p:sp>
    </p:spTree>
    <p:extLst>
      <p:ext uri="{BB962C8B-B14F-4D97-AF65-F5344CB8AC3E}">
        <p14:creationId xmlns:p14="http://schemas.microsoft.com/office/powerpoint/2010/main" val="968231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EnCase Forensic</a:t>
            </a:r>
            <a:endParaRPr lang="en-US" dirty="0"/>
          </a:p>
        </p:txBody>
      </p:sp>
      <p:sp>
        <p:nvSpPr>
          <p:cNvPr id="3" name="Content Placeholder 2"/>
          <p:cNvSpPr>
            <a:spLocks noGrp="1"/>
          </p:cNvSpPr>
          <p:nvPr>
            <p:ph idx="1"/>
          </p:nvPr>
        </p:nvSpPr>
        <p:spPr>
          <a:xfrm>
            <a:off x="457200" y="2057400"/>
            <a:ext cx="8229600" cy="4325112"/>
          </a:xfrm>
        </p:spPr>
        <p:txBody>
          <a:bodyPr>
            <a:normAutofit/>
          </a:bodyPr>
          <a:lstStyle/>
          <a:p>
            <a:r>
              <a:rPr lang="en-US" dirty="0" smtClean="0"/>
              <a:t>Many operating systems</a:t>
            </a:r>
          </a:p>
          <a:p>
            <a:pPr lvl="1"/>
            <a:r>
              <a:rPr lang="en-US" dirty="0" smtClean="0"/>
              <a:t>Windows</a:t>
            </a:r>
          </a:p>
          <a:p>
            <a:pPr lvl="1"/>
            <a:r>
              <a:rPr lang="en-US" dirty="0" smtClean="0"/>
              <a:t>Linux</a:t>
            </a:r>
          </a:p>
          <a:p>
            <a:pPr lvl="1"/>
            <a:r>
              <a:rPr lang="en-US" dirty="0" smtClean="0"/>
              <a:t>Apple </a:t>
            </a:r>
            <a:r>
              <a:rPr lang="en-US" dirty="0" err="1" smtClean="0"/>
              <a:t>iOS</a:t>
            </a:r>
            <a:endParaRPr lang="en-US" dirty="0" smtClean="0"/>
          </a:p>
          <a:p>
            <a:pPr lvl="1"/>
            <a:r>
              <a:rPr lang="en-US" dirty="0" smtClean="0"/>
              <a:t>Sun/Oracle Solaris </a:t>
            </a:r>
          </a:p>
          <a:p>
            <a:r>
              <a:rPr lang="en-US" dirty="0" smtClean="0"/>
              <a:t>Supported smartphones</a:t>
            </a:r>
          </a:p>
          <a:p>
            <a:r>
              <a:rPr lang="en-US" dirty="0" smtClean="0"/>
              <a:t>Recommended to run on Window 7 (64 bit) operating system</a:t>
            </a:r>
          </a:p>
          <a:p>
            <a:pPr marL="114300" indent="0">
              <a:buNone/>
            </a:pPr>
            <a:endParaRPr lang="en-US" dirty="0"/>
          </a:p>
        </p:txBody>
      </p:sp>
    </p:spTree>
    <p:extLst>
      <p:ext uri="{BB962C8B-B14F-4D97-AF65-F5344CB8AC3E}">
        <p14:creationId xmlns:p14="http://schemas.microsoft.com/office/powerpoint/2010/main" val="10202348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066800"/>
          </a:xfrm>
        </p:spPr>
        <p:txBody>
          <a:bodyPr/>
          <a:lstStyle/>
          <a:p>
            <a:r>
              <a:rPr lang="en-US" dirty="0" smtClean="0"/>
              <a:t>EnCase Forensic</a:t>
            </a:r>
            <a:endParaRPr lang="en-US" dirty="0"/>
          </a:p>
        </p:txBody>
      </p:sp>
      <p:sp>
        <p:nvSpPr>
          <p:cNvPr id="3" name="Content Placeholder 2"/>
          <p:cNvSpPr>
            <a:spLocks noGrp="1"/>
          </p:cNvSpPr>
          <p:nvPr>
            <p:ph idx="1"/>
          </p:nvPr>
        </p:nvSpPr>
        <p:spPr/>
        <p:txBody>
          <a:bodyPr/>
          <a:lstStyle/>
          <a:p>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0"/>
            <a:ext cx="7620000" cy="4991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558619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File Signatures</a:t>
            </a:r>
            <a:endParaRPr lang="en-US" dirty="0"/>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849903" y="1905000"/>
            <a:ext cx="6932670" cy="46688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753709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1066800"/>
          </a:xfrm>
        </p:spPr>
        <p:txBody>
          <a:bodyPr/>
          <a:lstStyle/>
          <a:p>
            <a:r>
              <a:rPr lang="en-US" dirty="0" smtClean="0"/>
              <a:t>EnCase Gallery </a:t>
            </a:r>
            <a:endParaRPr lang="en-US" dirty="0"/>
          </a:p>
        </p:txBody>
      </p:sp>
      <p:pic>
        <p:nvPicPr>
          <p:cNvPr id="7" name="Content Placeholder 6"/>
          <p:cNvPicPr>
            <a:picLocks noGrp="1"/>
          </p:cNvPicPr>
          <p:nvPr>
            <p:ph idx="1"/>
          </p:nvPr>
        </p:nvPicPr>
        <p:blipFill>
          <a:blip r:embed="rId3"/>
          <a:stretch>
            <a:fillRect/>
          </a:stretch>
        </p:blipFill>
        <p:spPr>
          <a:xfrm>
            <a:off x="381000" y="1600200"/>
            <a:ext cx="8382000" cy="4876800"/>
          </a:xfrm>
          <a:prstGeom prst="rect">
            <a:avLst/>
          </a:prstGeom>
        </p:spPr>
      </p:pic>
    </p:spTree>
    <p:extLst>
      <p:ext uri="{BB962C8B-B14F-4D97-AF65-F5344CB8AC3E}">
        <p14:creationId xmlns:p14="http://schemas.microsoft.com/office/powerpoint/2010/main" val="11901187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066800"/>
          </a:xfrm>
        </p:spPr>
        <p:txBody>
          <a:bodyPr/>
          <a:lstStyle/>
          <a:p>
            <a:r>
              <a:rPr lang="en-US" dirty="0" smtClean="0"/>
              <a:t>EnCase Gallery</a:t>
            </a:r>
            <a:endParaRPr lang="en-US" dirty="0"/>
          </a:p>
        </p:txBody>
      </p:sp>
      <p:pic>
        <p:nvPicPr>
          <p:cNvPr id="4" name="Content Placeholder 3"/>
          <p:cNvPicPr>
            <a:picLocks noGrp="1"/>
          </p:cNvPicPr>
          <p:nvPr>
            <p:ph idx="1"/>
          </p:nvPr>
        </p:nvPicPr>
        <p:blipFill>
          <a:blip r:embed="rId2"/>
          <a:stretch>
            <a:fillRect/>
          </a:stretch>
        </p:blipFill>
        <p:spPr>
          <a:xfrm>
            <a:off x="304800" y="1524000"/>
            <a:ext cx="8610600" cy="4953000"/>
          </a:xfrm>
          <a:prstGeom prst="rect">
            <a:avLst/>
          </a:prstGeom>
        </p:spPr>
      </p:pic>
    </p:spTree>
    <p:extLst>
      <p:ext uri="{BB962C8B-B14F-4D97-AF65-F5344CB8AC3E}">
        <p14:creationId xmlns:p14="http://schemas.microsoft.com/office/powerpoint/2010/main" val="8587840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lstStyle/>
          <a:p>
            <a:r>
              <a:rPr lang="en-US" dirty="0" smtClean="0"/>
              <a:t>EnCase Document View</a:t>
            </a:r>
            <a:endParaRPr lang="en-US" dirty="0"/>
          </a:p>
        </p:txBody>
      </p:sp>
      <p:pic>
        <p:nvPicPr>
          <p:cNvPr id="4" name="Content Placeholder 3"/>
          <p:cNvPicPr>
            <a:picLocks noGrp="1"/>
          </p:cNvPicPr>
          <p:nvPr>
            <p:ph idx="1"/>
          </p:nvPr>
        </p:nvPicPr>
        <p:blipFill>
          <a:blip r:embed="rId2"/>
          <a:stretch>
            <a:fillRect/>
          </a:stretch>
        </p:blipFill>
        <p:spPr>
          <a:xfrm>
            <a:off x="304800" y="1676400"/>
            <a:ext cx="8610600" cy="5029200"/>
          </a:xfrm>
          <a:prstGeom prst="rect">
            <a:avLst/>
          </a:prstGeom>
        </p:spPr>
      </p:pic>
    </p:spTree>
    <p:extLst>
      <p:ext uri="{BB962C8B-B14F-4D97-AF65-F5344CB8AC3E}">
        <p14:creationId xmlns:p14="http://schemas.microsoft.com/office/powerpoint/2010/main" val="31537197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0600"/>
            <a:ext cx="8229600" cy="1066800"/>
          </a:xfrm>
        </p:spPr>
        <p:txBody>
          <a:bodyPr/>
          <a:lstStyle/>
          <a:p>
            <a:r>
              <a:rPr lang="en-US" dirty="0" smtClean="0"/>
              <a:t>Perform a Search</a:t>
            </a:r>
            <a:endParaRPr lang="en-US" dirty="0"/>
          </a:p>
        </p:txBody>
      </p:sp>
      <p:sp>
        <p:nvSpPr>
          <p:cNvPr id="3" name="Content Placeholder 2"/>
          <p:cNvSpPr>
            <a:spLocks noGrp="1"/>
          </p:cNvSpPr>
          <p:nvPr>
            <p:ph idx="1"/>
          </p:nvPr>
        </p:nvSpPr>
        <p:spPr>
          <a:xfrm>
            <a:off x="457200" y="2057400"/>
            <a:ext cx="8229600" cy="4325112"/>
          </a:xfrm>
        </p:spPr>
        <p:txBody>
          <a:bodyPr/>
          <a:lstStyle/>
          <a:p>
            <a:r>
              <a:rPr lang="en-US" dirty="0" smtClean="0"/>
              <a:t>Raw Search</a:t>
            </a:r>
          </a:p>
          <a:p>
            <a:pPr lvl="1"/>
            <a:r>
              <a:rPr lang="en-US" dirty="0" smtClean="0"/>
              <a:t>A search based on keywords that search the entire drive for a match</a:t>
            </a:r>
          </a:p>
          <a:p>
            <a:pPr lvl="1"/>
            <a:r>
              <a:rPr lang="en-US" dirty="0" smtClean="0"/>
              <a:t>Slow process on larger drives</a:t>
            </a:r>
          </a:p>
          <a:p>
            <a:r>
              <a:rPr lang="en-US" dirty="0" smtClean="0"/>
              <a:t>Indexed Search</a:t>
            </a:r>
          </a:p>
          <a:p>
            <a:pPr lvl="1"/>
            <a:r>
              <a:rPr lang="en-US" dirty="0" smtClean="0"/>
              <a:t>A search that requires the drive to be indexed</a:t>
            </a:r>
          </a:p>
          <a:p>
            <a:pPr lvl="1"/>
            <a:r>
              <a:rPr lang="en-US" dirty="0" smtClean="0"/>
              <a:t>Indexing can take a long time</a:t>
            </a:r>
          </a:p>
          <a:p>
            <a:pPr lvl="1"/>
            <a:r>
              <a:rPr lang="en-US" dirty="0" smtClean="0"/>
              <a:t>Searches are instantaneous</a:t>
            </a:r>
          </a:p>
          <a:p>
            <a:pPr marL="114300" indent="0">
              <a:buNone/>
            </a:pPr>
            <a:endParaRPr lang="en-US" dirty="0" smtClean="0"/>
          </a:p>
          <a:p>
            <a:endParaRPr lang="en-US" dirty="0" smtClean="0"/>
          </a:p>
        </p:txBody>
      </p:sp>
    </p:spTree>
    <p:extLst>
      <p:ext uri="{BB962C8B-B14F-4D97-AF65-F5344CB8AC3E}">
        <p14:creationId xmlns:p14="http://schemas.microsoft.com/office/powerpoint/2010/main" val="264807253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066800"/>
          </a:xfrm>
        </p:spPr>
        <p:txBody>
          <a:bodyPr>
            <a:normAutofit/>
          </a:bodyPr>
          <a:lstStyle/>
          <a:p>
            <a:r>
              <a:rPr lang="en-US" dirty="0" smtClean="0"/>
              <a:t>Bookmark Specific Evidence</a:t>
            </a:r>
            <a:endParaRPr lang="en-US" dirty="0"/>
          </a:p>
        </p:txBody>
      </p:sp>
      <p:sp>
        <p:nvSpPr>
          <p:cNvPr id="3" name="Content Placeholder 2"/>
          <p:cNvSpPr>
            <a:spLocks noGrp="1"/>
          </p:cNvSpPr>
          <p:nvPr>
            <p:ph idx="1"/>
          </p:nvPr>
        </p:nvSpPr>
        <p:spPr>
          <a:xfrm>
            <a:off x="457200" y="1752600"/>
            <a:ext cx="7620000" cy="4800600"/>
          </a:xfrm>
        </p:spPr>
        <p:txBody>
          <a:bodyPr>
            <a:normAutofit/>
          </a:bodyPr>
          <a:lstStyle/>
          <a:p>
            <a:r>
              <a:rPr lang="en-US" dirty="0" smtClean="0"/>
              <a:t>Bookmark Findings</a:t>
            </a:r>
          </a:p>
          <a:p>
            <a:pPr lvl="1"/>
            <a:r>
              <a:rPr lang="en-US" dirty="0" smtClean="0"/>
              <a:t>Raw Text Bookmarks</a:t>
            </a:r>
          </a:p>
          <a:p>
            <a:pPr lvl="1"/>
            <a:r>
              <a:rPr lang="en-US" dirty="0" smtClean="0"/>
              <a:t>Data Structure Bookmarks</a:t>
            </a:r>
          </a:p>
          <a:p>
            <a:pPr lvl="1"/>
            <a:r>
              <a:rPr lang="en-US" dirty="0" smtClean="0"/>
              <a:t>Notable File Bookmarks</a:t>
            </a:r>
          </a:p>
          <a:p>
            <a:pPr lvl="1"/>
            <a:r>
              <a:rPr lang="en-US" dirty="0" smtClean="0"/>
              <a:t>Multiple Notable File Bookmarks</a:t>
            </a:r>
          </a:p>
          <a:p>
            <a:pPr lvl="1"/>
            <a:r>
              <a:rPr lang="en-US" dirty="0" smtClean="0"/>
              <a:t>Note Bookmarks</a:t>
            </a:r>
          </a:p>
          <a:p>
            <a:pPr lvl="1"/>
            <a:r>
              <a:rPr lang="en-US" dirty="0" smtClean="0"/>
              <a:t>Table Bookmarks</a:t>
            </a:r>
          </a:p>
          <a:p>
            <a:pPr lvl="1"/>
            <a:r>
              <a:rPr lang="en-US" dirty="0" smtClean="0"/>
              <a:t>Transcript Bookmarks</a:t>
            </a:r>
          </a:p>
        </p:txBody>
      </p:sp>
    </p:spTree>
    <p:extLst>
      <p:ext uri="{BB962C8B-B14F-4D97-AF65-F5344CB8AC3E}">
        <p14:creationId xmlns:p14="http://schemas.microsoft.com/office/powerpoint/2010/main" val="2021817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2994"/>
            <a:ext cx="8229600" cy="1066800"/>
          </a:xfrm>
        </p:spPr>
        <p:txBody>
          <a:bodyPr/>
          <a:lstStyle/>
          <a:p>
            <a:r>
              <a:rPr lang="en-US" dirty="0" smtClean="0"/>
              <a:t>Indexed Search</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524000"/>
            <a:ext cx="8305800" cy="510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121823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066800"/>
          </a:xfrm>
        </p:spPr>
        <p:txBody>
          <a:bodyPr/>
          <a:lstStyle/>
          <a:p>
            <a:r>
              <a:rPr lang="en-US" dirty="0" smtClean="0"/>
              <a:t>Bookmark Screen</a:t>
            </a:r>
            <a:endParaRPr lang="en-US" dirty="0"/>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09600" y="1828800"/>
            <a:ext cx="7848600" cy="47518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07888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066800"/>
          </a:xfrm>
        </p:spPr>
        <p:txBody>
          <a:bodyPr/>
          <a:lstStyle/>
          <a:p>
            <a:r>
              <a:rPr lang="en-US" dirty="0" smtClean="0"/>
              <a:t>What is Computer Forensics?</a:t>
            </a:r>
            <a:endParaRPr lang="en-US" dirty="0"/>
          </a:p>
        </p:txBody>
      </p:sp>
      <p:sp>
        <p:nvSpPr>
          <p:cNvPr id="3" name="Content Placeholder 2"/>
          <p:cNvSpPr>
            <a:spLocks noGrp="1"/>
          </p:cNvSpPr>
          <p:nvPr>
            <p:ph idx="1"/>
          </p:nvPr>
        </p:nvSpPr>
        <p:spPr>
          <a:xfrm>
            <a:off x="457200" y="2133600"/>
            <a:ext cx="7620000" cy="4267200"/>
          </a:xfrm>
        </p:spPr>
        <p:txBody>
          <a:bodyPr>
            <a:normAutofit/>
          </a:bodyPr>
          <a:lstStyle/>
          <a:p>
            <a:r>
              <a:rPr lang="en-US" sz="3200" dirty="0" smtClean="0"/>
              <a:t>Collection</a:t>
            </a:r>
            <a:r>
              <a:rPr lang="en-US" sz="3200" dirty="0"/>
              <a:t>, preservation, analysis and presentation of computer-related </a:t>
            </a:r>
            <a:r>
              <a:rPr lang="en-US" sz="3200" dirty="0" smtClean="0"/>
              <a:t>evidence </a:t>
            </a:r>
          </a:p>
          <a:p>
            <a:r>
              <a:rPr lang="en-US" sz="3200" dirty="0" smtClean="0"/>
              <a:t>Determining the past actions that have taken place on a computer system using computer forensic techniques</a:t>
            </a:r>
          </a:p>
        </p:txBody>
      </p:sp>
    </p:spTree>
    <p:extLst>
      <p:ext uri="{BB962C8B-B14F-4D97-AF65-F5344CB8AC3E}">
        <p14:creationId xmlns:p14="http://schemas.microsoft.com/office/powerpoint/2010/main" val="14153871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78971" y="609600"/>
            <a:ext cx="8229600" cy="1066800"/>
          </a:xfrm>
        </p:spPr>
        <p:txBody>
          <a:bodyPr/>
          <a:lstStyle/>
          <a:p>
            <a:r>
              <a:rPr lang="en-US" dirty="0" smtClean="0"/>
              <a:t>Deleted Files</a:t>
            </a:r>
            <a:endParaRPr lang="en-US" dirty="0"/>
          </a:p>
        </p:txBody>
      </p:sp>
      <p:sp>
        <p:nvSpPr>
          <p:cNvPr id="3" name="Content Placeholder 2"/>
          <p:cNvSpPr>
            <a:spLocks noGrp="1"/>
          </p:cNvSpPr>
          <p:nvPr>
            <p:ph idx="1"/>
          </p:nvPr>
        </p:nvSpPr>
        <p:spPr/>
        <p:txBody>
          <a:bodyPr/>
          <a:lstStyle/>
          <a:p>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00200"/>
            <a:ext cx="7620000" cy="4800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662304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1066800"/>
          </a:xfrm>
        </p:spPr>
        <p:txBody>
          <a:bodyPr/>
          <a:lstStyle/>
          <a:p>
            <a:r>
              <a:rPr lang="en-US" dirty="0" smtClean="0"/>
              <a:t>How to get Started</a:t>
            </a:r>
            <a:endParaRPr lang="en-US" dirty="0"/>
          </a:p>
        </p:txBody>
      </p:sp>
      <p:sp>
        <p:nvSpPr>
          <p:cNvPr id="3" name="Content Placeholder 2"/>
          <p:cNvSpPr>
            <a:spLocks noGrp="1"/>
          </p:cNvSpPr>
          <p:nvPr>
            <p:ph idx="1"/>
          </p:nvPr>
        </p:nvSpPr>
        <p:spPr>
          <a:xfrm>
            <a:off x="457200" y="1600200"/>
            <a:ext cx="8229600" cy="5105400"/>
          </a:xfrm>
        </p:spPr>
        <p:txBody>
          <a:bodyPr>
            <a:normAutofit fontScale="85000" lnSpcReduction="20000"/>
          </a:bodyPr>
          <a:lstStyle/>
          <a:p>
            <a:r>
              <a:rPr lang="en-US" dirty="0" smtClean="0"/>
              <a:t>Step 1: Obtain a degree</a:t>
            </a:r>
          </a:p>
          <a:p>
            <a:pPr lvl="1"/>
            <a:r>
              <a:rPr lang="en-US" dirty="0" smtClean="0"/>
              <a:t>Today a bachelors degree is favored</a:t>
            </a:r>
          </a:p>
          <a:p>
            <a:pPr lvl="1"/>
            <a:r>
              <a:rPr lang="en-US" dirty="0" smtClean="0"/>
              <a:t>FBI prefers a different scholarly degree over computer forensics</a:t>
            </a:r>
          </a:p>
          <a:p>
            <a:r>
              <a:rPr lang="en-US" dirty="0" smtClean="0"/>
              <a:t>Step 2: Get Certified</a:t>
            </a:r>
          </a:p>
          <a:p>
            <a:pPr lvl="1"/>
            <a:r>
              <a:rPr lang="en-US" dirty="0"/>
              <a:t>EnCase Certified Examiner (</a:t>
            </a:r>
            <a:r>
              <a:rPr lang="en-US" dirty="0" err="1"/>
              <a:t>EnCE</a:t>
            </a:r>
            <a:r>
              <a:rPr lang="en-US" dirty="0" smtClean="0"/>
              <a:t>)</a:t>
            </a:r>
          </a:p>
          <a:p>
            <a:pPr lvl="1"/>
            <a:r>
              <a:rPr lang="en-US" dirty="0"/>
              <a:t>Computer Forensics Examiner (CCFE</a:t>
            </a:r>
            <a:r>
              <a:rPr lang="en-US" dirty="0" smtClean="0"/>
              <a:t>)</a:t>
            </a:r>
          </a:p>
          <a:p>
            <a:pPr lvl="1"/>
            <a:r>
              <a:rPr lang="en-US" dirty="0" smtClean="0"/>
              <a:t>Certified </a:t>
            </a:r>
            <a:r>
              <a:rPr lang="en-US" dirty="0"/>
              <a:t>Computer Examiner (CCE</a:t>
            </a:r>
            <a:r>
              <a:rPr lang="en-US" dirty="0" smtClean="0"/>
              <a:t>)</a:t>
            </a:r>
          </a:p>
          <a:p>
            <a:pPr lvl="1"/>
            <a:r>
              <a:rPr lang="en-US" dirty="0" smtClean="0"/>
              <a:t>Some states require a Private Investigator License </a:t>
            </a:r>
          </a:p>
          <a:p>
            <a:r>
              <a:rPr lang="en-US" dirty="0" smtClean="0"/>
              <a:t>Step 3: Find a Job</a:t>
            </a:r>
          </a:p>
          <a:p>
            <a:pPr lvl="1"/>
            <a:r>
              <a:rPr lang="en-US" dirty="0" smtClean="0"/>
              <a:t>Law Enforcement (Local, State, Federal)</a:t>
            </a:r>
          </a:p>
          <a:p>
            <a:pPr lvl="3">
              <a:buClr>
                <a:schemeClr val="bg2">
                  <a:lumMod val="25000"/>
                </a:schemeClr>
              </a:buClr>
            </a:pPr>
            <a:r>
              <a:rPr lang="en-US" dirty="0" smtClean="0">
                <a:solidFill>
                  <a:schemeClr val="tx1">
                    <a:lumMod val="75000"/>
                    <a:lumOff val="25000"/>
                  </a:schemeClr>
                </a:solidFill>
              </a:rPr>
              <a:t>Homeland </a:t>
            </a:r>
            <a:r>
              <a:rPr lang="en-US" dirty="0">
                <a:solidFill>
                  <a:schemeClr val="tx1">
                    <a:lumMod val="75000"/>
                    <a:lumOff val="25000"/>
                  </a:schemeClr>
                </a:solidFill>
              </a:rPr>
              <a:t>Security offices, the </a:t>
            </a:r>
            <a:r>
              <a:rPr lang="en-US" dirty="0" smtClean="0">
                <a:solidFill>
                  <a:schemeClr val="tx1">
                    <a:lumMod val="75000"/>
                    <a:lumOff val="25000"/>
                  </a:schemeClr>
                </a:solidFill>
              </a:rPr>
              <a:t>NSA </a:t>
            </a:r>
            <a:r>
              <a:rPr lang="en-US" dirty="0">
                <a:solidFill>
                  <a:schemeClr val="tx1">
                    <a:lumMod val="75000"/>
                    <a:lumOff val="25000"/>
                  </a:schemeClr>
                </a:solidFill>
              </a:rPr>
              <a:t>and the FBI have a growing need for </a:t>
            </a:r>
            <a:r>
              <a:rPr lang="en-US" dirty="0" smtClean="0">
                <a:solidFill>
                  <a:schemeClr val="tx1">
                    <a:lumMod val="75000"/>
                    <a:lumOff val="25000"/>
                  </a:schemeClr>
                </a:solidFill>
              </a:rPr>
              <a:t>examiners</a:t>
            </a:r>
          </a:p>
          <a:p>
            <a:pPr lvl="1"/>
            <a:r>
              <a:rPr lang="en-US" dirty="0" smtClean="0"/>
              <a:t>Military </a:t>
            </a:r>
          </a:p>
          <a:p>
            <a:pPr lvl="1"/>
            <a:r>
              <a:rPr lang="en-US" dirty="0" smtClean="0"/>
              <a:t>Private Firms</a:t>
            </a:r>
          </a:p>
          <a:p>
            <a:pPr lvl="1"/>
            <a:r>
              <a:rPr lang="en-US" dirty="0" smtClean="0"/>
              <a:t>IT/Security Professions </a:t>
            </a:r>
            <a:endParaRPr lang="en-US" dirty="0"/>
          </a:p>
          <a:p>
            <a:pPr lvl="2"/>
            <a:endParaRPr lang="en-US" dirty="0" smtClean="0"/>
          </a:p>
        </p:txBody>
      </p:sp>
    </p:spTree>
    <p:extLst>
      <p:ext uri="{BB962C8B-B14F-4D97-AF65-F5344CB8AC3E}">
        <p14:creationId xmlns:p14="http://schemas.microsoft.com/office/powerpoint/2010/main" val="398157219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411480" lvl="1" indent="0">
              <a:buNone/>
            </a:pPr>
            <a:r>
              <a:rPr lang="en-US" dirty="0">
                <a:hlinkClick r:id="rId2"/>
              </a:rPr>
              <a:t>http://www.youtube.com/watch?v=vJdME6vczeo</a:t>
            </a:r>
            <a:endParaRPr lang="en-US" dirty="0" smtClean="0"/>
          </a:p>
          <a:p>
            <a:pPr lvl="2"/>
            <a:endParaRPr lang="en-US" dirty="0"/>
          </a:p>
          <a:p>
            <a:pPr lvl="2"/>
            <a:endParaRPr lang="en-US" dirty="0" smtClean="0"/>
          </a:p>
          <a:p>
            <a:pPr lvl="2"/>
            <a:endParaRPr lang="en-US" dirty="0"/>
          </a:p>
          <a:p>
            <a:pPr lvl="2"/>
            <a:endParaRPr lang="en-US" dirty="0" smtClean="0"/>
          </a:p>
        </p:txBody>
      </p:sp>
    </p:spTree>
    <p:extLst>
      <p:ext uri="{BB962C8B-B14F-4D97-AF65-F5344CB8AC3E}">
        <p14:creationId xmlns:p14="http://schemas.microsoft.com/office/powerpoint/2010/main" val="351950128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066800"/>
          </a:xfrm>
        </p:spPr>
        <p:txBody>
          <a:bodyPr/>
          <a:lstStyle/>
          <a:p>
            <a:r>
              <a:rPr lang="en-US" dirty="0" smtClean="0"/>
              <a:t>Conclusion</a:t>
            </a:r>
            <a:endParaRPr lang="en-US" dirty="0"/>
          </a:p>
        </p:txBody>
      </p:sp>
      <p:sp>
        <p:nvSpPr>
          <p:cNvPr id="3" name="Content Placeholder 2"/>
          <p:cNvSpPr>
            <a:spLocks noGrp="1"/>
          </p:cNvSpPr>
          <p:nvPr>
            <p:ph idx="1"/>
          </p:nvPr>
        </p:nvSpPr>
        <p:spPr>
          <a:xfrm>
            <a:off x="457200" y="2133600"/>
            <a:ext cx="8229600" cy="4325112"/>
          </a:xfrm>
        </p:spPr>
        <p:txBody>
          <a:bodyPr/>
          <a:lstStyle/>
          <a:p>
            <a:r>
              <a:rPr lang="en-US" dirty="0" smtClean="0"/>
              <a:t>Computer Forensics helps determine </a:t>
            </a:r>
            <a:r>
              <a:rPr lang="en-US" dirty="0"/>
              <a:t>the WHO, WHAT, </a:t>
            </a:r>
            <a:r>
              <a:rPr lang="en-US" dirty="0" smtClean="0"/>
              <a:t>WHEN, </a:t>
            </a:r>
            <a:r>
              <a:rPr lang="en-US" dirty="0"/>
              <a:t>and </a:t>
            </a:r>
            <a:r>
              <a:rPr lang="en-US" dirty="0" smtClean="0"/>
              <a:t>WHERE related </a:t>
            </a:r>
            <a:r>
              <a:rPr lang="en-US" dirty="0"/>
              <a:t>to a computer-based crime or violation.</a:t>
            </a:r>
          </a:p>
          <a:p>
            <a:r>
              <a:rPr lang="en-US" dirty="0" smtClean="0"/>
              <a:t>Who uses Computer Forensics</a:t>
            </a:r>
          </a:p>
          <a:p>
            <a:r>
              <a:rPr lang="en-US" dirty="0" smtClean="0"/>
              <a:t>Situations to use Computer Forensics</a:t>
            </a:r>
          </a:p>
          <a:p>
            <a:r>
              <a:rPr lang="en-US" dirty="0" smtClean="0"/>
              <a:t>Computer Forensic Software</a:t>
            </a:r>
          </a:p>
          <a:p>
            <a:r>
              <a:rPr lang="en-US" dirty="0" smtClean="0"/>
              <a:t>Do and Don’ts of practicing Computer Forensics</a:t>
            </a:r>
          </a:p>
          <a:p>
            <a:r>
              <a:rPr lang="en-US" dirty="0" smtClean="0"/>
              <a:t>How to get involved in Computer Forensics</a:t>
            </a:r>
          </a:p>
          <a:p>
            <a:endParaRPr lang="en-US" dirty="0"/>
          </a:p>
        </p:txBody>
      </p:sp>
    </p:spTree>
    <p:extLst>
      <p:ext uri="{BB962C8B-B14F-4D97-AF65-F5344CB8AC3E}">
        <p14:creationId xmlns:p14="http://schemas.microsoft.com/office/powerpoint/2010/main" val="7959086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0600"/>
            <a:ext cx="8229600" cy="1066800"/>
          </a:xfrm>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92500" lnSpcReduction="20000"/>
          </a:bodyPr>
          <a:lstStyle/>
          <a:p>
            <a:r>
              <a:rPr lang="en-US" dirty="0"/>
              <a:t>http://www.computer-forensics.net</a:t>
            </a:r>
            <a:r>
              <a:rPr lang="en-US" dirty="0" smtClean="0"/>
              <a:t>/</a:t>
            </a:r>
          </a:p>
          <a:p>
            <a:r>
              <a:rPr lang="en-US" dirty="0"/>
              <a:t>http://www.scmagazine.com/best-computer-forensics-tool/article/195999</a:t>
            </a:r>
            <a:r>
              <a:rPr lang="en-US" dirty="0" smtClean="0"/>
              <a:t>/</a:t>
            </a:r>
          </a:p>
          <a:p>
            <a:r>
              <a:rPr lang="en-US" dirty="0"/>
              <a:t>http://</a:t>
            </a:r>
            <a:r>
              <a:rPr lang="en-US" dirty="0" smtClean="0"/>
              <a:t>www.law.com/jsp/lawtechnologynews/PubArticleLTN.jsp?id=1202584495563&amp;Product_Review_Encase_Forensic_7&amp;slreturn=20130405160529</a:t>
            </a:r>
          </a:p>
          <a:p>
            <a:r>
              <a:rPr lang="en-US" dirty="0"/>
              <a:t>https://www.ncjrs.gov/pdffiles1/nij/183451.pdf</a:t>
            </a:r>
            <a:endParaRPr lang="en-US" dirty="0" smtClean="0"/>
          </a:p>
          <a:p>
            <a:r>
              <a:rPr lang="en-US" dirty="0"/>
              <a:t>http://</a:t>
            </a:r>
            <a:r>
              <a:rPr lang="en-US" dirty="0" smtClean="0"/>
              <a:t>www.westwood.edu/programs/school-of-technology/computer-forensics-online-degree/law-enforcement-computer-forensics</a:t>
            </a:r>
          </a:p>
          <a:p>
            <a:r>
              <a:rPr lang="en-US" u="sng" dirty="0" smtClean="0"/>
              <a:t>Computer Forensics: Info Sec Pro Guide </a:t>
            </a:r>
          </a:p>
          <a:p>
            <a:r>
              <a:rPr lang="en-US" u="sng" dirty="0" smtClean="0"/>
              <a:t>Security Guide to Network Security Fundamentals</a:t>
            </a:r>
            <a:endParaRPr lang="en-US" u="sng" dirty="0"/>
          </a:p>
        </p:txBody>
      </p:sp>
    </p:spTree>
    <p:extLst>
      <p:ext uri="{BB962C8B-B14F-4D97-AF65-F5344CB8AC3E}">
        <p14:creationId xmlns:p14="http://schemas.microsoft.com/office/powerpoint/2010/main" val="113188861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Tree>
    <p:extLst>
      <p:ext uri="{BB962C8B-B14F-4D97-AF65-F5344CB8AC3E}">
        <p14:creationId xmlns:p14="http://schemas.microsoft.com/office/powerpoint/2010/main" val="414569585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14400"/>
            <a:ext cx="8229600" cy="1066800"/>
          </a:xfrm>
        </p:spPr>
        <p:txBody>
          <a:bodyPr>
            <a:normAutofit fontScale="90000"/>
          </a:bodyPr>
          <a:lstStyle/>
          <a:p>
            <a:pPr algn="ctr"/>
            <a:r>
              <a:rPr lang="en-US" dirty="0" smtClean="0"/>
              <a:t>What is the Purpose of Computer Forensics?</a:t>
            </a:r>
            <a:endParaRPr lang="en-US" dirty="0"/>
          </a:p>
        </p:txBody>
      </p:sp>
      <p:sp>
        <p:nvSpPr>
          <p:cNvPr id="3" name="Content Placeholder 2"/>
          <p:cNvSpPr>
            <a:spLocks noGrp="1"/>
          </p:cNvSpPr>
          <p:nvPr>
            <p:ph idx="1"/>
          </p:nvPr>
        </p:nvSpPr>
        <p:spPr>
          <a:xfrm>
            <a:off x="457200" y="2057400"/>
            <a:ext cx="7620000" cy="4267200"/>
          </a:xfrm>
        </p:spPr>
        <p:txBody>
          <a:bodyPr>
            <a:normAutofit lnSpcReduction="10000"/>
          </a:bodyPr>
          <a:lstStyle/>
          <a:p>
            <a:r>
              <a:rPr lang="en-US" dirty="0"/>
              <a:t>Classic </a:t>
            </a:r>
            <a:r>
              <a:rPr lang="en-US" dirty="0" smtClean="0"/>
              <a:t>Forensics</a:t>
            </a:r>
          </a:p>
          <a:p>
            <a:r>
              <a:rPr lang="en-US" dirty="0" smtClean="0"/>
              <a:t>Computer </a:t>
            </a:r>
            <a:r>
              <a:rPr lang="en-US" dirty="0"/>
              <a:t>forensics uses technology to search for digital evidence of a crime</a:t>
            </a:r>
          </a:p>
          <a:p>
            <a:r>
              <a:rPr lang="en-US" dirty="0"/>
              <a:t>Attempts to retrieve information even if it has been altered or erased so it can be used in the pursuit of </a:t>
            </a:r>
            <a:r>
              <a:rPr lang="en-US" dirty="0" smtClean="0"/>
              <a:t>an attacker </a:t>
            </a:r>
            <a:r>
              <a:rPr lang="en-US" dirty="0"/>
              <a:t>or </a:t>
            </a:r>
            <a:r>
              <a:rPr lang="en-US" dirty="0" smtClean="0"/>
              <a:t>a criminal</a:t>
            </a:r>
            <a:endParaRPr lang="en-US" dirty="0"/>
          </a:p>
          <a:p>
            <a:pPr lvl="0">
              <a:buClr>
                <a:srgbClr val="1B587C"/>
              </a:buClr>
            </a:pPr>
            <a:r>
              <a:rPr lang="en-US" dirty="0">
                <a:solidFill>
                  <a:prstClr val="black"/>
                </a:solidFill>
              </a:rPr>
              <a:t>Incident Response</a:t>
            </a:r>
          </a:p>
          <a:p>
            <a:pPr lvl="1">
              <a:buClr>
                <a:srgbClr val="9F2936"/>
              </a:buClr>
            </a:pPr>
            <a:r>
              <a:rPr lang="en-US" dirty="0">
                <a:solidFill>
                  <a:srgbClr val="9F2936"/>
                </a:solidFill>
              </a:rPr>
              <a:t>Live System Analysis</a:t>
            </a:r>
          </a:p>
          <a:p>
            <a:pPr lvl="0">
              <a:buClr>
                <a:srgbClr val="1B587C"/>
              </a:buClr>
            </a:pPr>
            <a:r>
              <a:rPr lang="en-US" dirty="0">
                <a:solidFill>
                  <a:prstClr val="black"/>
                </a:solidFill>
              </a:rPr>
              <a:t>Computer Forensics</a:t>
            </a:r>
          </a:p>
          <a:p>
            <a:pPr lvl="1">
              <a:buClr>
                <a:srgbClr val="9F2936"/>
              </a:buClr>
            </a:pPr>
            <a:r>
              <a:rPr lang="en-US" dirty="0">
                <a:solidFill>
                  <a:srgbClr val="9F2936"/>
                </a:solidFill>
              </a:rPr>
              <a:t>Post-Mortem Analysis</a:t>
            </a:r>
          </a:p>
          <a:p>
            <a:endParaRPr lang="en-US" dirty="0"/>
          </a:p>
        </p:txBody>
      </p:sp>
    </p:spTree>
    <p:extLst>
      <p:ext uri="{BB962C8B-B14F-4D97-AF65-F5344CB8AC3E}">
        <p14:creationId xmlns:p14="http://schemas.microsoft.com/office/powerpoint/2010/main" val="17179069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762000"/>
            <a:ext cx="8229600" cy="1066800"/>
          </a:xfrm>
        </p:spPr>
        <p:txBody>
          <a:bodyPr>
            <a:normAutofit fontScale="90000"/>
          </a:bodyPr>
          <a:lstStyle/>
          <a:p>
            <a:pPr algn="ctr"/>
            <a:r>
              <a:rPr lang="en-US" dirty="0" smtClean="0"/>
              <a:t>What Happens when a File is Deleted?</a:t>
            </a:r>
            <a:endParaRPr lang="en-US" dirty="0"/>
          </a:p>
        </p:txBody>
      </p:sp>
      <p:sp>
        <p:nvSpPr>
          <p:cNvPr id="3" name="Content Placeholder 2"/>
          <p:cNvSpPr>
            <a:spLocks noGrp="1"/>
          </p:cNvSpPr>
          <p:nvPr>
            <p:ph idx="1"/>
          </p:nvPr>
        </p:nvSpPr>
        <p:spPr>
          <a:xfrm>
            <a:off x="457200" y="1752600"/>
            <a:ext cx="7620000" cy="4800600"/>
          </a:xfrm>
        </p:spPr>
        <p:txBody>
          <a:bodyPr>
            <a:normAutofit/>
          </a:bodyPr>
          <a:lstStyle/>
          <a:p>
            <a:r>
              <a:rPr lang="en-US" sz="2400" dirty="0" smtClean="0"/>
              <a:t>Windows Operating System </a:t>
            </a:r>
          </a:p>
          <a:p>
            <a:pPr lvl="1"/>
            <a:r>
              <a:rPr lang="en-US" dirty="0" smtClean="0"/>
              <a:t>File </a:t>
            </a:r>
            <a:r>
              <a:rPr lang="en-US" dirty="0"/>
              <a:t>Allocation Table </a:t>
            </a:r>
            <a:r>
              <a:rPr lang="en-US" dirty="0" smtClean="0"/>
              <a:t>(FAT)</a:t>
            </a:r>
          </a:p>
          <a:p>
            <a:pPr lvl="1"/>
            <a:r>
              <a:rPr lang="en-US" dirty="0" smtClean="0"/>
              <a:t>Master </a:t>
            </a:r>
            <a:r>
              <a:rPr lang="en-US" dirty="0"/>
              <a:t>File </a:t>
            </a:r>
            <a:r>
              <a:rPr lang="en-US" dirty="0" smtClean="0"/>
              <a:t>Table (MFT)</a:t>
            </a:r>
            <a:r>
              <a:rPr lang="en-US" dirty="0"/>
              <a:t>  </a:t>
            </a:r>
            <a:endParaRPr lang="en-US" dirty="0" smtClean="0"/>
          </a:p>
          <a:p>
            <a:r>
              <a:rPr lang="en-US" sz="2400" dirty="0" smtClean="0"/>
              <a:t>FAT/MFT tells </a:t>
            </a:r>
            <a:r>
              <a:rPr lang="en-US" sz="2400" dirty="0"/>
              <a:t>the computer where the file begins and </a:t>
            </a:r>
            <a:r>
              <a:rPr lang="en-US" sz="2400" dirty="0" smtClean="0"/>
              <a:t>ends </a:t>
            </a:r>
          </a:p>
          <a:p>
            <a:r>
              <a:rPr lang="en-US" sz="2400" dirty="0" smtClean="0"/>
              <a:t>Deleted pointers </a:t>
            </a:r>
            <a:r>
              <a:rPr lang="en-US" sz="2400" dirty="0"/>
              <a:t>to the file </a:t>
            </a:r>
            <a:endParaRPr lang="en-US" sz="2400" dirty="0" smtClean="0"/>
          </a:p>
          <a:p>
            <a:pPr lvl="1"/>
            <a:r>
              <a:rPr lang="en-US" dirty="0" smtClean="0"/>
              <a:t>FAT/MFT space </a:t>
            </a:r>
            <a:r>
              <a:rPr lang="en-US" dirty="0"/>
              <a:t>occupied by the file is mark as </a:t>
            </a:r>
            <a:r>
              <a:rPr lang="en-US" dirty="0" smtClean="0"/>
              <a:t>available</a:t>
            </a:r>
          </a:p>
          <a:p>
            <a:r>
              <a:rPr lang="en-US" sz="2400" dirty="0" smtClean="0"/>
              <a:t>The actual data that was contained in the file is not deleted</a:t>
            </a:r>
          </a:p>
          <a:p>
            <a:pPr lvl="1"/>
            <a:r>
              <a:rPr lang="en-US" dirty="0" smtClean="0"/>
              <a:t>Unallocated space</a:t>
            </a:r>
          </a:p>
          <a:p>
            <a:pPr marL="114300" indent="0">
              <a:buNone/>
            </a:pPr>
            <a:endParaRPr lang="en-US" dirty="0"/>
          </a:p>
        </p:txBody>
      </p:sp>
    </p:spTree>
    <p:extLst>
      <p:ext uri="{BB962C8B-B14F-4D97-AF65-F5344CB8AC3E}">
        <p14:creationId xmlns:p14="http://schemas.microsoft.com/office/powerpoint/2010/main" val="41445284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8229600" cy="1066800"/>
          </a:xfrm>
        </p:spPr>
        <p:txBody>
          <a:bodyPr/>
          <a:lstStyle/>
          <a:p>
            <a:r>
              <a:rPr lang="en-US" dirty="0" smtClean="0"/>
              <a:t>Typical Investigations </a:t>
            </a:r>
            <a:endParaRPr lang="en-US" dirty="0"/>
          </a:p>
        </p:txBody>
      </p:sp>
      <p:sp>
        <p:nvSpPr>
          <p:cNvPr id="3" name="Content Placeholder 2"/>
          <p:cNvSpPr>
            <a:spLocks noGrp="1"/>
          </p:cNvSpPr>
          <p:nvPr>
            <p:ph idx="1"/>
          </p:nvPr>
        </p:nvSpPr>
        <p:spPr>
          <a:xfrm>
            <a:off x="457200" y="1828800"/>
            <a:ext cx="8229600" cy="4325112"/>
          </a:xfrm>
        </p:spPr>
        <p:txBody>
          <a:bodyPr>
            <a:normAutofit fontScale="92500" lnSpcReduction="20000"/>
          </a:bodyPr>
          <a:lstStyle/>
          <a:p>
            <a:r>
              <a:rPr lang="en-US" dirty="0" smtClean="0"/>
              <a:t>Theft </a:t>
            </a:r>
            <a:r>
              <a:rPr lang="en-US" dirty="0"/>
              <a:t>of Company Secrets (client, customer or employee lists)</a:t>
            </a:r>
          </a:p>
          <a:p>
            <a:r>
              <a:rPr lang="en-US" dirty="0"/>
              <a:t>Employee Sabotage </a:t>
            </a:r>
          </a:p>
          <a:p>
            <a:r>
              <a:rPr lang="en-US" dirty="0" smtClean="0"/>
              <a:t>Credit Card</a:t>
            </a:r>
            <a:r>
              <a:rPr lang="en-US" dirty="0"/>
              <a:t> Fraud</a:t>
            </a:r>
          </a:p>
          <a:p>
            <a:r>
              <a:rPr lang="en-US" dirty="0"/>
              <a:t>Financial Crimes</a:t>
            </a:r>
          </a:p>
          <a:p>
            <a:r>
              <a:rPr lang="en-US" dirty="0"/>
              <a:t>Embezzlement (money or information)</a:t>
            </a:r>
          </a:p>
          <a:p>
            <a:r>
              <a:rPr lang="en-US" dirty="0"/>
              <a:t>Economic Crimes</a:t>
            </a:r>
          </a:p>
          <a:p>
            <a:r>
              <a:rPr lang="en-US"/>
              <a:t>Harassment </a:t>
            </a:r>
            <a:endParaRPr lang="en-US" smtClean="0"/>
          </a:p>
          <a:p>
            <a:r>
              <a:rPr lang="en-US" smtClean="0"/>
              <a:t>Child </a:t>
            </a:r>
            <a:r>
              <a:rPr lang="en-US" dirty="0"/>
              <a:t>Pornography</a:t>
            </a:r>
          </a:p>
          <a:p>
            <a:r>
              <a:rPr lang="en-US" dirty="0"/>
              <a:t>Major Crimes</a:t>
            </a:r>
          </a:p>
          <a:p>
            <a:r>
              <a:rPr lang="en-US" dirty="0"/>
              <a:t>Identity </a:t>
            </a:r>
            <a:r>
              <a:rPr lang="en-US" dirty="0" smtClean="0"/>
              <a:t>Theft</a:t>
            </a:r>
          </a:p>
          <a:p>
            <a:endParaRPr lang="en-US" dirty="0"/>
          </a:p>
        </p:txBody>
      </p:sp>
    </p:spTree>
    <p:extLst>
      <p:ext uri="{BB962C8B-B14F-4D97-AF65-F5344CB8AC3E}">
        <p14:creationId xmlns:p14="http://schemas.microsoft.com/office/powerpoint/2010/main" val="52881994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normAutofit fontScale="90000"/>
          </a:bodyPr>
          <a:lstStyle/>
          <a:p>
            <a:pPr algn="ctr"/>
            <a:r>
              <a:rPr lang="en-US" dirty="0" smtClean="0"/>
              <a:t>Media Devices that hold Potential </a:t>
            </a:r>
            <a:r>
              <a:rPr lang="en-US" dirty="0"/>
              <a:t>D</a:t>
            </a:r>
            <a:r>
              <a:rPr lang="en-US" dirty="0" smtClean="0"/>
              <a:t>ata </a:t>
            </a:r>
            <a:endParaRPr lang="en-US" dirty="0"/>
          </a:p>
        </p:txBody>
      </p:sp>
      <p:sp>
        <p:nvSpPr>
          <p:cNvPr id="3" name="Content Placeholder 2"/>
          <p:cNvSpPr>
            <a:spLocks noGrp="1"/>
          </p:cNvSpPr>
          <p:nvPr>
            <p:ph idx="1"/>
          </p:nvPr>
        </p:nvSpPr>
        <p:spPr>
          <a:xfrm>
            <a:off x="457200" y="1828800"/>
            <a:ext cx="8229600" cy="4325112"/>
          </a:xfrm>
        </p:spPr>
        <p:txBody>
          <a:bodyPr>
            <a:normAutofit fontScale="92500" lnSpcReduction="20000"/>
          </a:bodyPr>
          <a:lstStyle/>
          <a:p>
            <a:r>
              <a:rPr lang="en-US" dirty="0" smtClean="0"/>
              <a:t>Computers and laptops</a:t>
            </a:r>
            <a:endParaRPr lang="en-US" dirty="0"/>
          </a:p>
          <a:p>
            <a:r>
              <a:rPr lang="en-US" dirty="0" err="1" smtClean="0"/>
              <a:t>iPads</a:t>
            </a:r>
            <a:endParaRPr lang="en-US" dirty="0" smtClean="0"/>
          </a:p>
          <a:p>
            <a:r>
              <a:rPr lang="en-US" dirty="0" smtClean="0"/>
              <a:t>iPods</a:t>
            </a:r>
          </a:p>
          <a:p>
            <a:r>
              <a:rPr lang="en-US" dirty="0" smtClean="0"/>
              <a:t>Smartphones </a:t>
            </a:r>
            <a:r>
              <a:rPr lang="en-US" dirty="0"/>
              <a:t>and most other cell phones</a:t>
            </a:r>
          </a:p>
          <a:p>
            <a:r>
              <a:rPr lang="en-US" dirty="0"/>
              <a:t>MP3 music </a:t>
            </a:r>
            <a:r>
              <a:rPr lang="en-US" dirty="0" smtClean="0"/>
              <a:t>players</a:t>
            </a:r>
            <a:endParaRPr lang="en-US" dirty="0"/>
          </a:p>
          <a:p>
            <a:r>
              <a:rPr lang="en-US" dirty="0"/>
              <a:t>Hard Drives</a:t>
            </a:r>
          </a:p>
          <a:p>
            <a:r>
              <a:rPr lang="en-US" dirty="0"/>
              <a:t>Digital Cameras</a:t>
            </a:r>
          </a:p>
          <a:p>
            <a:r>
              <a:rPr lang="en-US" dirty="0"/>
              <a:t>USB Memory Devices</a:t>
            </a:r>
          </a:p>
          <a:p>
            <a:r>
              <a:rPr lang="en-US" dirty="0"/>
              <a:t>PDAs (Personal Digital Assistants)</a:t>
            </a:r>
          </a:p>
          <a:p>
            <a:r>
              <a:rPr lang="en-US" dirty="0"/>
              <a:t>Backup Tapes</a:t>
            </a:r>
          </a:p>
          <a:p>
            <a:r>
              <a:rPr lang="en-US" dirty="0"/>
              <a:t>CD-ROMs &amp; DVD’s</a:t>
            </a:r>
          </a:p>
          <a:p>
            <a:pPr marL="114300" indent="0">
              <a:buNone/>
            </a:pPr>
            <a:endParaRPr lang="en-US" dirty="0"/>
          </a:p>
        </p:txBody>
      </p:sp>
    </p:spTree>
    <p:extLst>
      <p:ext uri="{BB962C8B-B14F-4D97-AF65-F5344CB8AC3E}">
        <p14:creationId xmlns:p14="http://schemas.microsoft.com/office/powerpoint/2010/main" val="24729175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1066800"/>
          </a:xfrm>
        </p:spPr>
        <p:txBody>
          <a:bodyPr/>
          <a:lstStyle/>
          <a:p>
            <a:r>
              <a:rPr lang="en-US" dirty="0" smtClean="0"/>
              <a:t>Computer Forensic Capabilities</a:t>
            </a:r>
            <a:endParaRPr lang="en-US" dirty="0"/>
          </a:p>
        </p:txBody>
      </p:sp>
      <p:sp>
        <p:nvSpPr>
          <p:cNvPr id="3" name="Content Placeholder 2"/>
          <p:cNvSpPr>
            <a:spLocks noGrp="1"/>
          </p:cNvSpPr>
          <p:nvPr>
            <p:ph idx="1"/>
          </p:nvPr>
        </p:nvSpPr>
        <p:spPr>
          <a:xfrm>
            <a:off x="457200" y="1828800"/>
            <a:ext cx="8229600" cy="4821936"/>
          </a:xfrm>
        </p:spPr>
        <p:txBody>
          <a:bodyPr>
            <a:normAutofit fontScale="92500" lnSpcReduction="10000"/>
          </a:bodyPr>
          <a:lstStyle/>
          <a:p>
            <a:r>
              <a:rPr lang="en-US" dirty="0" smtClean="0"/>
              <a:t>Recover deleted files</a:t>
            </a:r>
          </a:p>
          <a:p>
            <a:r>
              <a:rPr lang="en-US" dirty="0" smtClean="0"/>
              <a:t>Find out what external devices have been attached and what users accessed them</a:t>
            </a:r>
          </a:p>
          <a:p>
            <a:r>
              <a:rPr lang="en-US" dirty="0" smtClean="0"/>
              <a:t>Determine what programs ran</a:t>
            </a:r>
          </a:p>
          <a:p>
            <a:r>
              <a:rPr lang="en-US" dirty="0" smtClean="0"/>
              <a:t>Recover webpages</a:t>
            </a:r>
          </a:p>
          <a:p>
            <a:r>
              <a:rPr lang="en-US" dirty="0" smtClean="0"/>
              <a:t>Recover emails and users who read them</a:t>
            </a:r>
          </a:p>
          <a:p>
            <a:r>
              <a:rPr lang="en-US" dirty="0" smtClean="0"/>
              <a:t>Recover chat logs</a:t>
            </a:r>
          </a:p>
          <a:p>
            <a:r>
              <a:rPr lang="en-US" dirty="0" smtClean="0"/>
              <a:t>Determine file servers used</a:t>
            </a:r>
          </a:p>
          <a:p>
            <a:r>
              <a:rPr lang="en-US" dirty="0" smtClean="0"/>
              <a:t>Discover document’s hidden history</a:t>
            </a:r>
          </a:p>
          <a:p>
            <a:r>
              <a:rPr lang="en-US" dirty="0" smtClean="0"/>
              <a:t>Recover phone records and SMS text messages from mobile devices</a:t>
            </a:r>
          </a:p>
          <a:p>
            <a:r>
              <a:rPr lang="en-US" dirty="0" smtClean="0"/>
              <a:t>Find malware and data collected</a:t>
            </a:r>
          </a:p>
          <a:p>
            <a:endParaRPr lang="en-US" dirty="0" smtClean="0"/>
          </a:p>
          <a:p>
            <a:endParaRPr lang="en-US" dirty="0" smtClean="0"/>
          </a:p>
        </p:txBody>
      </p:sp>
    </p:spTree>
    <p:extLst>
      <p:ext uri="{BB962C8B-B14F-4D97-AF65-F5344CB8AC3E}">
        <p14:creationId xmlns:p14="http://schemas.microsoft.com/office/powerpoint/2010/main" val="32258603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066800"/>
          </a:xfrm>
        </p:spPr>
        <p:txBody>
          <a:bodyPr/>
          <a:lstStyle/>
          <a:p>
            <a:r>
              <a:rPr lang="en-US" dirty="0" smtClean="0"/>
              <a:t>Who uses Computer Forensics?</a:t>
            </a:r>
            <a:endParaRPr lang="en-US" dirty="0"/>
          </a:p>
        </p:txBody>
      </p:sp>
      <p:sp>
        <p:nvSpPr>
          <p:cNvPr id="3" name="Content Placeholder 2"/>
          <p:cNvSpPr>
            <a:spLocks noGrp="1"/>
          </p:cNvSpPr>
          <p:nvPr>
            <p:ph idx="1"/>
          </p:nvPr>
        </p:nvSpPr>
        <p:spPr>
          <a:xfrm>
            <a:off x="457200" y="2057400"/>
            <a:ext cx="8229600" cy="4325112"/>
          </a:xfrm>
        </p:spPr>
        <p:txBody>
          <a:bodyPr/>
          <a:lstStyle/>
          <a:p>
            <a:r>
              <a:rPr lang="en-US" dirty="0" smtClean="0"/>
              <a:t>Law Enforcement</a:t>
            </a:r>
          </a:p>
          <a:p>
            <a:r>
              <a:rPr lang="en-US" dirty="0" smtClean="0"/>
              <a:t>Private Computer Forensic Organizations</a:t>
            </a:r>
          </a:p>
          <a:p>
            <a:r>
              <a:rPr lang="en-US" dirty="0" smtClean="0"/>
              <a:t>Military</a:t>
            </a:r>
          </a:p>
          <a:p>
            <a:r>
              <a:rPr lang="en-US" dirty="0" smtClean="0"/>
              <a:t>University Programs</a:t>
            </a:r>
          </a:p>
          <a:p>
            <a:r>
              <a:rPr lang="en-US" dirty="0" smtClean="0"/>
              <a:t>Computer Security and IT Professionals </a:t>
            </a:r>
            <a:endParaRPr lang="en-US" dirty="0"/>
          </a:p>
        </p:txBody>
      </p:sp>
    </p:spTree>
    <p:extLst>
      <p:ext uri="{BB962C8B-B14F-4D97-AF65-F5344CB8AC3E}">
        <p14:creationId xmlns:p14="http://schemas.microsoft.com/office/powerpoint/2010/main" val="266275383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Urban">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Urban">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4633</TotalTime>
  <Words>1435</Words>
  <Application>Microsoft Office PowerPoint</Application>
  <PresentationFormat>On-screen Show (4:3)</PresentationFormat>
  <Paragraphs>257</Paragraphs>
  <Slides>35</Slides>
  <Notes>8</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Urban</vt:lpstr>
      <vt:lpstr>Computer Forensics</vt:lpstr>
      <vt:lpstr>Overview </vt:lpstr>
      <vt:lpstr>What is Computer Forensics?</vt:lpstr>
      <vt:lpstr>What is the Purpose of Computer Forensics?</vt:lpstr>
      <vt:lpstr>What Happens when a File is Deleted?</vt:lpstr>
      <vt:lpstr>Typical Investigations </vt:lpstr>
      <vt:lpstr>Media Devices that hold Potential Data </vt:lpstr>
      <vt:lpstr>Computer Forensic Capabilities</vt:lpstr>
      <vt:lpstr>Who uses Computer Forensics?</vt:lpstr>
      <vt:lpstr>Law Enforcement</vt:lpstr>
      <vt:lpstr>Private Computer Forensic Organizations </vt:lpstr>
      <vt:lpstr>Military </vt:lpstr>
      <vt:lpstr>University Programs</vt:lpstr>
      <vt:lpstr>Computer Security Professionals and IT Personnel </vt:lpstr>
      <vt:lpstr>Important Factors</vt:lpstr>
      <vt:lpstr>What Should be Avoided During an Investigation?</vt:lpstr>
      <vt:lpstr>Computer Forensic Tools</vt:lpstr>
      <vt:lpstr>Common Computer Forensic Software</vt:lpstr>
      <vt:lpstr>EnCase Forensic</vt:lpstr>
      <vt:lpstr>EnCase Forensic</vt:lpstr>
      <vt:lpstr>EnCase Forensic</vt:lpstr>
      <vt:lpstr>File Signatures</vt:lpstr>
      <vt:lpstr>EnCase Gallery </vt:lpstr>
      <vt:lpstr>EnCase Gallery</vt:lpstr>
      <vt:lpstr>EnCase Document View</vt:lpstr>
      <vt:lpstr>Perform a Search</vt:lpstr>
      <vt:lpstr>Bookmark Specific Evidence</vt:lpstr>
      <vt:lpstr>Indexed Search</vt:lpstr>
      <vt:lpstr>Bookmark Screen</vt:lpstr>
      <vt:lpstr>Deleted Files</vt:lpstr>
      <vt:lpstr>How to get Started</vt:lpstr>
      <vt:lpstr>PowerPoint Presentation</vt:lpstr>
      <vt:lpstr>Conclusion</vt:lpstr>
      <vt:lpstr>References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Kelsey Bretz</dc:creator>
  <cp:lastModifiedBy>Windows User</cp:lastModifiedBy>
  <cp:revision>86</cp:revision>
  <dcterms:created xsi:type="dcterms:W3CDTF">2013-04-30T02:39:47Z</dcterms:created>
  <dcterms:modified xsi:type="dcterms:W3CDTF">2019-11-07T16:54:32Z</dcterms:modified>
</cp:coreProperties>
</file>

<file path=docProps/thumbnail.jpeg>
</file>